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390" r:id="rId2"/>
    <p:sldId id="400" r:id="rId3"/>
    <p:sldId id="391" r:id="rId4"/>
    <p:sldId id="370" r:id="rId5"/>
    <p:sldId id="401" r:id="rId6"/>
    <p:sldId id="372" r:id="rId7"/>
    <p:sldId id="402" r:id="rId8"/>
    <p:sldId id="403" r:id="rId9"/>
    <p:sldId id="404" r:id="rId10"/>
    <p:sldId id="373" r:id="rId11"/>
    <p:sldId id="374" r:id="rId12"/>
    <p:sldId id="392" r:id="rId13"/>
    <p:sldId id="375" r:id="rId14"/>
    <p:sldId id="393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94" r:id="rId28"/>
    <p:sldId id="397" r:id="rId29"/>
    <p:sldId id="398" r:id="rId30"/>
    <p:sldId id="399" r:id="rId31"/>
    <p:sldId id="395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40" r:id="rId49"/>
    <p:sldId id="339" r:id="rId50"/>
    <p:sldId id="341" r:id="rId51"/>
    <p:sldId id="342" r:id="rId52"/>
    <p:sldId id="345" r:id="rId53"/>
    <p:sldId id="343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4" r:id="rId62"/>
    <p:sldId id="357" r:id="rId63"/>
    <p:sldId id="353" r:id="rId64"/>
    <p:sldId id="356" r:id="rId65"/>
    <p:sldId id="355" r:id="rId66"/>
    <p:sldId id="361" r:id="rId67"/>
    <p:sldId id="362" r:id="rId68"/>
    <p:sldId id="363" r:id="rId69"/>
    <p:sldId id="358" r:id="rId70"/>
    <p:sldId id="359" r:id="rId71"/>
    <p:sldId id="360" r:id="rId72"/>
    <p:sldId id="364" r:id="rId73"/>
    <p:sldId id="365" r:id="rId74"/>
    <p:sldId id="366" r:id="rId75"/>
    <p:sldId id="367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B5BD"/>
    <a:srgbClr val="21345C"/>
    <a:srgbClr val="2A345C"/>
    <a:srgbClr val="1C2244"/>
    <a:srgbClr val="F1ECE6"/>
    <a:srgbClr val="0F1225"/>
    <a:srgbClr val="6D8CAC"/>
    <a:srgbClr val="326393"/>
    <a:srgbClr val="C9CACF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091781-84EF-4219-9C4A-BF634389ADE6}" v="1577" dt="2022-03-09T22:29:37.828"/>
    <p1510:client id="{3C49A981-05EF-4219-B02B-5D264216DC4D}" v="681" dt="2022-03-09T22:47:49.422"/>
    <p1510:client id="{4AD6877C-ED99-47AB-9EA5-673CF4E9CC5F}" v="11" dt="2022-03-07T00:25:11.896"/>
    <p1510:client id="{EDCEA630-A5D5-469E-8C78-4FB3BC529749}" v="28" dt="2022-03-09T22:51:38.500"/>
    <p1510:client id="{F5A3F1DF-49FE-4F28-8F5D-1A6D269A7111}" v="5" dt="2022-03-09T23:21:58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3078" autoAdjust="0"/>
  </p:normalViewPr>
  <p:slideViewPr>
    <p:cSldViewPr snapToGrid="0">
      <p:cViewPr varScale="1">
        <p:scale>
          <a:sx n="96" d="100"/>
          <a:sy n="96" d="100"/>
        </p:scale>
        <p:origin x="11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2cb964d7506bf9da" providerId="Windows Live" clId="Web-{0B091781-84EF-4219-9C4A-BF634389ADE6}"/>
    <pc:docChg chg="delSld modSld">
      <pc:chgData name="게스트 사용자" userId="2cb964d7506bf9da" providerId="Windows Live" clId="Web-{0B091781-84EF-4219-9C4A-BF634389ADE6}" dt="2022-03-09T22:29:33.782" v="1448"/>
      <pc:docMkLst>
        <pc:docMk/>
      </pc:docMkLst>
      <pc:sldChg chg="modSp">
        <pc:chgData name="게스트 사용자" userId="2cb964d7506bf9da" providerId="Windows Live" clId="Web-{0B091781-84EF-4219-9C4A-BF634389ADE6}" dt="2022-03-09T22:08:45.213" v="317" actId="20577"/>
        <pc:sldMkLst>
          <pc:docMk/>
          <pc:sldMk cId="2803794942" sldId="283"/>
        </pc:sldMkLst>
        <pc:spChg chg="mod">
          <ac:chgData name="게스트 사용자" userId="2cb964d7506bf9da" providerId="Windows Live" clId="Web-{0B091781-84EF-4219-9C4A-BF634389ADE6}" dt="2022-03-09T21:42:02.432" v="0" actId="20577"/>
          <ac:spMkLst>
            <pc:docMk/>
            <pc:sldMk cId="2803794942" sldId="283"/>
            <ac:spMk id="20" creationId="{6FC5437E-1946-4C22-BDC8-123F7EE1EA86}"/>
          </ac:spMkLst>
        </pc:spChg>
        <pc:spChg chg="mod">
          <ac:chgData name="게스트 사용자" userId="2cb964d7506bf9da" providerId="Windows Live" clId="Web-{0B091781-84EF-4219-9C4A-BF634389ADE6}" dt="2022-03-09T21:43:04.933" v="4" actId="20577"/>
          <ac:spMkLst>
            <pc:docMk/>
            <pc:sldMk cId="2803794942" sldId="283"/>
            <ac:spMk id="21" creationId="{54DA78C3-B23D-4B3F-BDD2-A376BB0D36B3}"/>
          </ac:spMkLst>
        </pc:spChg>
        <pc:spChg chg="mod">
          <ac:chgData name="게스트 사용자" userId="2cb964d7506bf9da" providerId="Windows Live" clId="Web-{0B091781-84EF-4219-9C4A-BF634389ADE6}" dt="2022-03-09T22:08:45.213" v="317" actId="20577"/>
          <ac:spMkLst>
            <pc:docMk/>
            <pc:sldMk cId="2803794942" sldId="283"/>
            <ac:spMk id="24" creationId="{C1190F3E-70FF-4161-9F7D-D86629CADABF}"/>
          </ac:spMkLst>
        </pc:spChg>
        <pc:spChg chg="mod">
          <ac:chgData name="게스트 사용자" userId="2cb964d7506bf9da" providerId="Windows Live" clId="Web-{0B091781-84EF-4219-9C4A-BF634389ADE6}" dt="2022-03-09T22:08:30.869" v="313" actId="20577"/>
          <ac:spMkLst>
            <pc:docMk/>
            <pc:sldMk cId="2803794942" sldId="283"/>
            <ac:spMk id="27" creationId="{3DDA12CF-7950-4065-BC0C-FF3215DA065F}"/>
          </ac:spMkLst>
        </pc:spChg>
      </pc:sldChg>
      <pc:sldChg chg="modSp">
        <pc:chgData name="게스트 사용자" userId="2cb964d7506bf9da" providerId="Windows Live" clId="Web-{0B091781-84EF-4219-9C4A-BF634389ADE6}" dt="2022-03-09T22:26:58.497" v="1389"/>
        <pc:sldMkLst>
          <pc:docMk/>
          <pc:sldMk cId="3724607694" sldId="308"/>
        </pc:sldMkLst>
        <pc:graphicFrameChg chg="mod modGraphic">
          <ac:chgData name="게스트 사용자" userId="2cb964d7506bf9da" providerId="Windows Live" clId="Web-{0B091781-84EF-4219-9C4A-BF634389ADE6}" dt="2022-03-09T22:26:58.497" v="1389"/>
          <ac:graphicFrameMkLst>
            <pc:docMk/>
            <pc:sldMk cId="3724607694" sldId="308"/>
            <ac:graphicFrameMk id="16" creationId="{822FB4E2-868C-45FA-BC82-AC6FBB085B70}"/>
          </ac:graphicFrameMkLst>
        </pc:graphicFrameChg>
      </pc:sldChg>
      <pc:sldChg chg="modSp del">
        <pc:chgData name="게스트 사용자" userId="2cb964d7506bf9da" providerId="Windows Live" clId="Web-{0B091781-84EF-4219-9C4A-BF634389ADE6}" dt="2022-03-09T22:26:04.542" v="1368"/>
        <pc:sldMkLst>
          <pc:docMk/>
          <pc:sldMk cId="29465125" sldId="309"/>
        </pc:sldMkLst>
        <pc:graphicFrameChg chg="mod modGraphic">
          <ac:chgData name="게스트 사용자" userId="2cb964d7506bf9da" providerId="Windows Live" clId="Web-{0B091781-84EF-4219-9C4A-BF634389ADE6}" dt="2022-03-09T22:25:09.291" v="1303"/>
          <ac:graphicFrameMkLst>
            <pc:docMk/>
            <pc:sldMk cId="29465125" sldId="309"/>
            <ac:graphicFrameMk id="16" creationId="{822FB4E2-868C-45FA-BC82-AC6FBB085B70}"/>
          </ac:graphicFrameMkLst>
        </pc:graphicFrameChg>
      </pc:sldChg>
      <pc:sldChg chg="modSp">
        <pc:chgData name="게스트 사용자" userId="2cb964d7506bf9da" providerId="Windows Live" clId="Web-{0B091781-84EF-4219-9C4A-BF634389ADE6}" dt="2022-03-09T22:27:32.872" v="1391"/>
        <pc:sldMkLst>
          <pc:docMk/>
          <pc:sldMk cId="176318534" sldId="310"/>
        </pc:sldMkLst>
        <pc:graphicFrameChg chg="mod modGraphic">
          <ac:chgData name="게스트 사용자" userId="2cb964d7506bf9da" providerId="Windows Live" clId="Web-{0B091781-84EF-4219-9C4A-BF634389ADE6}" dt="2022-03-09T22:27:32.872" v="1391"/>
          <ac:graphicFrameMkLst>
            <pc:docMk/>
            <pc:sldMk cId="176318534" sldId="310"/>
            <ac:graphicFrameMk id="16" creationId="{822FB4E2-868C-45FA-BC82-AC6FBB085B70}"/>
          </ac:graphicFrameMkLst>
        </pc:graphicFrameChg>
      </pc:sldChg>
      <pc:sldChg chg="modSp">
        <pc:chgData name="게스트 사용자" userId="2cb964d7506bf9da" providerId="Windows Live" clId="Web-{0B091781-84EF-4219-9C4A-BF634389ADE6}" dt="2022-03-09T22:29:33.782" v="1448"/>
        <pc:sldMkLst>
          <pc:docMk/>
          <pc:sldMk cId="1004396679" sldId="311"/>
        </pc:sldMkLst>
        <pc:graphicFrameChg chg="mod modGraphic">
          <ac:chgData name="게스트 사용자" userId="2cb964d7506bf9da" providerId="Windows Live" clId="Web-{0B091781-84EF-4219-9C4A-BF634389ADE6}" dt="2022-03-09T22:29:33.782" v="1448"/>
          <ac:graphicFrameMkLst>
            <pc:docMk/>
            <pc:sldMk cId="1004396679" sldId="311"/>
            <ac:graphicFrameMk id="16" creationId="{822FB4E2-868C-45FA-BC82-AC6FBB085B70}"/>
          </ac:graphicFrameMkLst>
        </pc:graphicFrameChg>
      </pc:sldChg>
    </pc:docChg>
  </pc:docChgLst>
  <pc:docChgLst>
    <pc:chgData name="게스트 사용자" userId="2cb964d7506bf9da" providerId="Windows Live" clId="Web-{F5A3F1DF-49FE-4F28-8F5D-1A6D269A7111}"/>
    <pc:docChg chg="modSld">
      <pc:chgData name="게스트 사용자" userId="2cb964d7506bf9da" providerId="Windows Live" clId="Web-{F5A3F1DF-49FE-4F28-8F5D-1A6D269A7111}" dt="2022-03-09T23:21:58.137" v="4" actId="14100"/>
      <pc:docMkLst>
        <pc:docMk/>
      </pc:docMkLst>
      <pc:sldChg chg="addSp modSp">
        <pc:chgData name="게스트 사용자" userId="2cb964d7506bf9da" providerId="Windows Live" clId="Web-{F5A3F1DF-49FE-4F28-8F5D-1A6D269A7111}" dt="2022-03-09T23:21:58.137" v="4" actId="14100"/>
        <pc:sldMkLst>
          <pc:docMk/>
          <pc:sldMk cId="4223951164" sldId="305"/>
        </pc:sldMkLst>
        <pc:picChg chg="add mod">
          <ac:chgData name="게스트 사용자" userId="2cb964d7506bf9da" providerId="Windows Live" clId="Web-{F5A3F1DF-49FE-4F28-8F5D-1A6D269A7111}" dt="2022-03-09T23:21:58.137" v="4" actId="14100"/>
          <ac:picMkLst>
            <pc:docMk/>
            <pc:sldMk cId="4223951164" sldId="305"/>
            <ac:picMk id="3" creationId="{57CD3B44-E944-4602-A76B-AA70F7B7B56F}"/>
          </ac:picMkLst>
        </pc:picChg>
      </pc:sldChg>
    </pc:docChg>
  </pc:docChgLst>
  <pc:docChgLst>
    <pc:chgData name="게스트 사용자" userId="2cb964d7506bf9da" providerId="Windows Live" clId="Web-{3C49A981-05EF-4219-B02B-5D264216DC4D}"/>
    <pc:docChg chg="modSld">
      <pc:chgData name="게스트 사용자" userId="2cb964d7506bf9da" providerId="Windows Live" clId="Web-{3C49A981-05EF-4219-B02B-5D264216DC4D}" dt="2022-03-09T22:47:49.422" v="392" actId="20577"/>
      <pc:docMkLst>
        <pc:docMk/>
      </pc:docMkLst>
      <pc:sldChg chg="modSp">
        <pc:chgData name="게스트 사용자" userId="2cb964d7506bf9da" providerId="Windows Live" clId="Web-{3C49A981-05EF-4219-B02B-5D264216DC4D}" dt="2022-03-09T22:35:18.510" v="84" actId="20577"/>
        <pc:sldMkLst>
          <pc:docMk/>
          <pc:sldMk cId="1093702214" sldId="272"/>
        </pc:sldMkLst>
        <pc:spChg chg="mod">
          <ac:chgData name="게스트 사용자" userId="2cb964d7506bf9da" providerId="Windows Live" clId="Web-{3C49A981-05EF-4219-B02B-5D264216DC4D}" dt="2022-03-09T22:35:18.510" v="84" actId="20577"/>
          <ac:spMkLst>
            <pc:docMk/>
            <pc:sldMk cId="1093702214" sldId="272"/>
            <ac:spMk id="21" creationId="{CA4A3622-309E-4A47-AA2E-935F19670A37}"/>
          </ac:spMkLst>
        </pc:spChg>
      </pc:sldChg>
      <pc:sldChg chg="modSp">
        <pc:chgData name="게스트 사용자" userId="2cb964d7506bf9da" providerId="Windows Live" clId="Web-{3C49A981-05EF-4219-B02B-5D264216DC4D}" dt="2022-03-09T22:46:14.858" v="347" actId="20577"/>
        <pc:sldMkLst>
          <pc:docMk/>
          <pc:sldMk cId="2298686980" sldId="302"/>
        </pc:sldMkLst>
        <pc:spChg chg="mod">
          <ac:chgData name="게스트 사용자" userId="2cb964d7506bf9da" providerId="Windows Live" clId="Web-{3C49A981-05EF-4219-B02B-5D264216DC4D}" dt="2022-03-09T22:46:14.858" v="347" actId="20577"/>
          <ac:spMkLst>
            <pc:docMk/>
            <pc:sldMk cId="2298686980" sldId="302"/>
            <ac:spMk id="2" creationId="{70D78051-5D25-4C28-AF49-C76C1C625A61}"/>
          </ac:spMkLst>
        </pc:spChg>
        <pc:spChg chg="mod">
          <ac:chgData name="게스트 사용자" userId="2cb964d7506bf9da" providerId="Windows Live" clId="Web-{3C49A981-05EF-4219-B02B-5D264216DC4D}" dt="2022-03-09T22:43:39.417" v="276" actId="20577"/>
          <ac:spMkLst>
            <pc:docMk/>
            <pc:sldMk cId="2298686980" sldId="302"/>
            <ac:spMk id="21" creationId="{CA4A3622-309E-4A47-AA2E-935F19670A37}"/>
          </ac:spMkLst>
        </pc:spChg>
      </pc:sldChg>
      <pc:sldChg chg="addSp delSp modSp">
        <pc:chgData name="게스트 사용자" userId="2cb964d7506bf9da" providerId="Windows Live" clId="Web-{3C49A981-05EF-4219-B02B-5D264216DC4D}" dt="2022-03-09T22:46:36.858" v="369" actId="20577"/>
        <pc:sldMkLst>
          <pc:docMk/>
          <pc:sldMk cId="3966265671" sldId="303"/>
        </pc:sldMkLst>
        <pc:spChg chg="add del mod">
          <ac:chgData name="게스트 사용자" userId="2cb964d7506bf9da" providerId="Windows Live" clId="Web-{3C49A981-05EF-4219-B02B-5D264216DC4D}" dt="2022-03-09T22:46:36.858" v="369" actId="20577"/>
          <ac:spMkLst>
            <pc:docMk/>
            <pc:sldMk cId="3966265671" sldId="303"/>
            <ac:spMk id="2" creationId="{70D78051-5D25-4C28-AF49-C76C1C625A61}"/>
          </ac:spMkLst>
        </pc:spChg>
        <pc:spChg chg="mod">
          <ac:chgData name="게스트 사용자" userId="2cb964d7506bf9da" providerId="Windows Live" clId="Web-{3C49A981-05EF-4219-B02B-5D264216DC4D}" dt="2022-03-09T22:45:05.403" v="333" actId="20577"/>
          <ac:spMkLst>
            <pc:docMk/>
            <pc:sldMk cId="3966265671" sldId="303"/>
            <ac:spMk id="21" creationId="{CA4A3622-309E-4A47-AA2E-935F19670A37}"/>
          </ac:spMkLst>
        </pc:spChg>
      </pc:sldChg>
      <pc:sldChg chg="modSp">
        <pc:chgData name="게스트 사용자" userId="2cb964d7506bf9da" providerId="Windows Live" clId="Web-{3C49A981-05EF-4219-B02B-5D264216DC4D}" dt="2022-03-09T22:47:49.422" v="392" actId="20577"/>
        <pc:sldMkLst>
          <pc:docMk/>
          <pc:sldMk cId="3396539431" sldId="304"/>
        </pc:sldMkLst>
        <pc:spChg chg="mod">
          <ac:chgData name="게스트 사용자" userId="2cb964d7506bf9da" providerId="Windows Live" clId="Web-{3C49A981-05EF-4219-B02B-5D264216DC4D}" dt="2022-03-09T22:47:16.265" v="378" actId="20577"/>
          <ac:spMkLst>
            <pc:docMk/>
            <pc:sldMk cId="3396539431" sldId="304"/>
            <ac:spMk id="2" creationId="{70D78051-5D25-4C28-AF49-C76C1C625A61}"/>
          </ac:spMkLst>
        </pc:spChg>
        <pc:spChg chg="mod">
          <ac:chgData name="게스트 사용자" userId="2cb964d7506bf9da" providerId="Windows Live" clId="Web-{3C49A981-05EF-4219-B02B-5D264216DC4D}" dt="2022-03-09T22:47:49.422" v="392" actId="20577"/>
          <ac:spMkLst>
            <pc:docMk/>
            <pc:sldMk cId="3396539431" sldId="304"/>
            <ac:spMk id="21" creationId="{CA4A3622-309E-4A47-AA2E-935F19670A37}"/>
          </ac:spMkLst>
        </pc:spChg>
      </pc:sldChg>
      <pc:sldChg chg="delSp modSp">
        <pc:chgData name="게스트 사용자" userId="2cb964d7506bf9da" providerId="Windows Live" clId="Web-{3C49A981-05EF-4219-B02B-5D264216DC4D}" dt="2022-03-09T22:31:30.406" v="24" actId="1076"/>
        <pc:sldMkLst>
          <pc:docMk/>
          <pc:sldMk cId="3835982183" sldId="307"/>
        </pc:sldMkLst>
        <pc:spChg chg="del">
          <ac:chgData name="게스트 사용자" userId="2cb964d7506bf9da" providerId="Windows Live" clId="Web-{3C49A981-05EF-4219-B02B-5D264216DC4D}" dt="2022-03-09T22:30:54.872" v="17"/>
          <ac:spMkLst>
            <pc:docMk/>
            <pc:sldMk cId="3835982183" sldId="307"/>
            <ac:spMk id="18" creationId="{8215329A-A686-4974-A482-CF46E001D756}"/>
          </ac:spMkLst>
        </pc:spChg>
        <pc:spChg chg="del">
          <ac:chgData name="게스트 사용자" userId="2cb964d7506bf9da" providerId="Windows Live" clId="Web-{3C49A981-05EF-4219-B02B-5D264216DC4D}" dt="2022-03-09T22:30:45.904" v="15"/>
          <ac:spMkLst>
            <pc:docMk/>
            <pc:sldMk cId="3835982183" sldId="307"/>
            <ac:spMk id="19" creationId="{545BF32E-3D4D-416C-8E66-F898CB17E0F5}"/>
          </ac:spMkLst>
        </pc:spChg>
        <pc:spChg chg="mod">
          <ac:chgData name="게스트 사용자" userId="2cb964d7506bf9da" providerId="Windows Live" clId="Web-{3C49A981-05EF-4219-B02B-5D264216DC4D}" dt="2022-03-09T22:30:36.919" v="9" actId="20577"/>
          <ac:spMkLst>
            <pc:docMk/>
            <pc:sldMk cId="3835982183" sldId="307"/>
            <ac:spMk id="27" creationId="{96E7130C-A8D2-4182-9379-C3BC60E1958A}"/>
          </ac:spMkLst>
        </pc:spChg>
        <pc:spChg chg="mod">
          <ac:chgData name="게스트 사용자" userId="2cb964d7506bf9da" providerId="Windows Live" clId="Web-{3C49A981-05EF-4219-B02B-5D264216DC4D}" dt="2022-03-09T22:31:30.406" v="24" actId="1076"/>
          <ac:spMkLst>
            <pc:docMk/>
            <pc:sldMk cId="3835982183" sldId="307"/>
            <ac:spMk id="29" creationId="{545BF32E-3D4D-416C-8E66-F898CB17E0F5}"/>
          </ac:spMkLst>
        </pc:spChg>
        <pc:spChg chg="mod">
          <ac:chgData name="게스트 사용자" userId="2cb964d7506bf9da" providerId="Windows Live" clId="Web-{3C49A981-05EF-4219-B02B-5D264216DC4D}" dt="2022-03-09T22:30:42.372" v="14" actId="20577"/>
          <ac:spMkLst>
            <pc:docMk/>
            <pc:sldMk cId="3835982183" sldId="307"/>
            <ac:spMk id="31" creationId="{27132537-D9AC-4919-8A6E-B052AD40CF34}"/>
          </ac:spMkLst>
        </pc:spChg>
        <pc:spChg chg="del">
          <ac:chgData name="게스트 사용자" userId="2cb964d7506bf9da" providerId="Windows Live" clId="Web-{3C49A981-05EF-4219-B02B-5D264216DC4D}" dt="2022-03-09T22:30:48.857" v="16"/>
          <ac:spMkLst>
            <pc:docMk/>
            <pc:sldMk cId="3835982183" sldId="307"/>
            <ac:spMk id="32" creationId="{DA8E1275-5489-405E-8689-CBBC2527C00C}"/>
          </ac:spMkLst>
        </pc:spChg>
        <pc:spChg chg="del mod">
          <ac:chgData name="게스트 사용자" userId="2cb964d7506bf9da" providerId="Windows Live" clId="Web-{3C49A981-05EF-4219-B02B-5D264216DC4D}" dt="2022-03-09T22:31:18.281" v="22"/>
          <ac:spMkLst>
            <pc:docMk/>
            <pc:sldMk cId="3835982183" sldId="307"/>
            <ac:spMk id="33" creationId="{27132537-D9AC-4919-8A6E-B052AD40CF34}"/>
          </ac:spMkLst>
        </pc:spChg>
      </pc:sldChg>
      <pc:sldChg chg="modSp">
        <pc:chgData name="게스트 사용자" userId="2cb964d7506bf9da" providerId="Windows Live" clId="Web-{3C49A981-05EF-4219-B02B-5D264216DC4D}" dt="2022-03-09T22:32:22.250" v="45"/>
        <pc:sldMkLst>
          <pc:docMk/>
          <pc:sldMk cId="3724607694" sldId="308"/>
        </pc:sldMkLst>
        <pc:graphicFrameChg chg="mod modGraphic">
          <ac:chgData name="게스트 사용자" userId="2cb964d7506bf9da" providerId="Windows Live" clId="Web-{3C49A981-05EF-4219-B02B-5D264216DC4D}" dt="2022-03-09T22:32:22.250" v="45"/>
          <ac:graphicFrameMkLst>
            <pc:docMk/>
            <pc:sldMk cId="3724607694" sldId="308"/>
            <ac:graphicFrameMk id="16" creationId="{822FB4E2-868C-45FA-BC82-AC6FBB085B70}"/>
          </ac:graphicFrameMkLst>
        </pc:graphicFrameChg>
      </pc:sldChg>
      <pc:sldChg chg="modSp">
        <pc:chgData name="게스트 사용자" userId="2cb964d7506bf9da" providerId="Windows Live" clId="Web-{3C49A981-05EF-4219-B02B-5D264216DC4D}" dt="2022-03-09T22:32:36.454" v="46"/>
        <pc:sldMkLst>
          <pc:docMk/>
          <pc:sldMk cId="176318534" sldId="310"/>
        </pc:sldMkLst>
        <pc:graphicFrameChg chg="modGraphic">
          <ac:chgData name="게스트 사용자" userId="2cb964d7506bf9da" providerId="Windows Live" clId="Web-{3C49A981-05EF-4219-B02B-5D264216DC4D}" dt="2022-03-09T22:32:36.454" v="46"/>
          <ac:graphicFrameMkLst>
            <pc:docMk/>
            <pc:sldMk cId="176318534" sldId="310"/>
            <ac:graphicFrameMk id="16" creationId="{822FB4E2-868C-45FA-BC82-AC6FBB085B70}"/>
          </ac:graphicFrameMkLst>
        </pc:graphicFrameChg>
      </pc:sldChg>
      <pc:sldChg chg="modSp">
        <pc:chgData name="게스트 사용자" userId="2cb964d7506bf9da" providerId="Windows Live" clId="Web-{3C49A981-05EF-4219-B02B-5D264216DC4D}" dt="2022-03-09T22:33:01.532" v="49"/>
        <pc:sldMkLst>
          <pc:docMk/>
          <pc:sldMk cId="1004396679" sldId="311"/>
        </pc:sldMkLst>
        <pc:graphicFrameChg chg="modGraphic">
          <ac:chgData name="게스트 사용자" userId="2cb964d7506bf9da" providerId="Windows Live" clId="Web-{3C49A981-05EF-4219-B02B-5D264216DC4D}" dt="2022-03-09T22:33:01.532" v="49"/>
          <ac:graphicFrameMkLst>
            <pc:docMk/>
            <pc:sldMk cId="1004396679" sldId="311"/>
            <ac:graphicFrameMk id="16" creationId="{822FB4E2-868C-45FA-BC82-AC6FBB085B70}"/>
          </ac:graphicFrameMkLst>
        </pc:graphicFrameChg>
      </pc:sldChg>
    </pc:docChg>
  </pc:docChgLst>
  <pc:docChgLst>
    <pc:chgData name="게스트 사용자" userId="2cb964d7506bf9da" providerId="Windows Live" clId="Web-{EDCEA630-A5D5-469E-8C78-4FB3BC529749}"/>
    <pc:docChg chg="modSld">
      <pc:chgData name="게스트 사용자" userId="2cb964d7506bf9da" providerId="Windows Live" clId="Web-{EDCEA630-A5D5-469E-8C78-4FB3BC529749}" dt="2022-03-09T22:51:38.485" v="23" actId="20577"/>
      <pc:docMkLst>
        <pc:docMk/>
      </pc:docMkLst>
      <pc:sldChg chg="modSp">
        <pc:chgData name="게스트 사용자" userId="2cb964d7506bf9da" providerId="Windows Live" clId="Web-{EDCEA630-A5D5-469E-8C78-4FB3BC529749}" dt="2022-03-09T22:51:38.485" v="23" actId="20577"/>
        <pc:sldMkLst>
          <pc:docMk/>
          <pc:sldMk cId="2803794942" sldId="283"/>
        </pc:sldMkLst>
        <pc:spChg chg="mod">
          <ac:chgData name="게스트 사용자" userId="2cb964d7506bf9da" providerId="Windows Live" clId="Web-{EDCEA630-A5D5-469E-8C78-4FB3BC529749}" dt="2022-03-09T22:51:38.485" v="23" actId="20577"/>
          <ac:spMkLst>
            <pc:docMk/>
            <pc:sldMk cId="2803794942" sldId="283"/>
            <ac:spMk id="21" creationId="{54DA78C3-B23D-4B3F-BDD2-A376BB0D36B3}"/>
          </ac:spMkLst>
        </pc:spChg>
      </pc:sldChg>
      <pc:sldChg chg="modSp">
        <pc:chgData name="게스트 사용자" userId="2cb964d7506bf9da" providerId="Windows Live" clId="Web-{EDCEA630-A5D5-469E-8C78-4FB3BC529749}" dt="2022-03-09T22:50:14.686" v="21"/>
        <pc:sldMkLst>
          <pc:docMk/>
          <pc:sldMk cId="1004396679" sldId="311"/>
        </pc:sldMkLst>
        <pc:graphicFrameChg chg="mod modGraphic">
          <ac:chgData name="게스트 사용자" userId="2cb964d7506bf9da" providerId="Windows Live" clId="Web-{EDCEA630-A5D5-469E-8C78-4FB3BC529749}" dt="2022-03-09T22:50:14.686" v="21"/>
          <ac:graphicFrameMkLst>
            <pc:docMk/>
            <pc:sldMk cId="1004396679" sldId="311"/>
            <ac:graphicFrameMk id="16" creationId="{822FB4E2-868C-45FA-BC82-AC6FBB085B70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9CEE3-E8B4-465D-AB94-4E600D05E1E6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24D24-1360-4E04-B091-F0E5DCF66D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8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DDD7-88D1-4919-8C7C-CFFD8970C98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744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DDD7-88D1-4919-8C7C-CFFD8970C98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88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C0DDD7-88D1-4919-8C7C-CFFD8970C98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8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BFBE-F694-4CF0-9E00-E3DE1C51D3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BFBE-F694-4CF0-9E00-E3DE1C51D3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1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BFBE-F694-4CF0-9E00-E3DE1C51D30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5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BFBE-F694-4CF0-9E00-E3DE1C51D30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17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E6BFBE-F694-4CF0-9E00-E3DE1C51D30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926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24D24-1360-4E04-B091-F0E5DCF66DF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92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9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54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3501382" y="2505670"/>
            <a:ext cx="5189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</a:rPr>
              <a:t>포켓몬스터 게임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4450363" y="3917911"/>
            <a:ext cx="3291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Team: </a:t>
            </a:r>
            <a:r>
              <a:rPr lang="ko-KR" altLang="en-US" dirty="0">
                <a:solidFill>
                  <a:schemeClr val="bg1"/>
                </a:solidFill>
              </a:rPr>
              <a:t>그린 포켓몬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구성원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유승호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이휘찬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최유환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33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740348" y="6013308"/>
            <a:ext cx="2381022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1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9329" y="79512"/>
            <a:ext cx="3776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마인드 맵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2" y="1371600"/>
            <a:ext cx="11677364" cy="4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6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17303" y="6195316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2" y="1350425"/>
            <a:ext cx="3010866" cy="29141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88224" y="4734916"/>
            <a:ext cx="787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/>
              <a:t>개발 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9804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" y="1270351"/>
            <a:ext cx="3353941" cy="187820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52258" y="121137"/>
            <a:ext cx="5904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/>
              <a:t>개발 </a:t>
            </a:r>
            <a:r>
              <a:rPr lang="ko-KR" altLang="en-US" sz="3200" b="1" dirty="0"/>
              <a:t>정보</a:t>
            </a:r>
            <a:endParaRPr lang="en-US" altLang="ko-KR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18932" y="6237072"/>
            <a:ext cx="2273068" cy="58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169" y="1558001"/>
            <a:ext cx="1281526" cy="1281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707" y="3399184"/>
            <a:ext cx="5469426" cy="3062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71" y="4303053"/>
            <a:ext cx="2867025" cy="15906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09" y="1409354"/>
            <a:ext cx="2857500" cy="1600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5039" y="5540209"/>
            <a:ext cx="2885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Eclipse IDE Version</a:t>
            </a:r>
            <a:r>
              <a:rPr lang="en-US" altLang="ko-KR" b="1" dirty="0"/>
              <a:t>: </a:t>
            </a:r>
            <a:r>
              <a:rPr lang="en-US" altLang="ko-KR" b="1" dirty="0" smtClean="0"/>
              <a:t>2021-12(4.22.0)</a:t>
            </a:r>
          </a:p>
          <a:p>
            <a:pPr algn="ctr"/>
            <a:r>
              <a:rPr lang="en-US" altLang="ko-KR" sz="2000" b="1" dirty="0" err="1" smtClean="0"/>
              <a:t>j</a:t>
            </a:r>
            <a:r>
              <a:rPr lang="en-US" altLang="ko-KR" sz="2000" b="1" dirty="0" err="1" smtClean="0"/>
              <a:t>dk</a:t>
            </a:r>
            <a:r>
              <a:rPr lang="en-US" altLang="ko-KR" sz="2000" b="1" dirty="0" smtClean="0"/>
              <a:t> Version: 1.8</a:t>
            </a:r>
            <a:endParaRPr lang="ko-KR" alt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99637" y="5517610"/>
            <a:ext cx="1713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JAVA SE-11</a:t>
            </a:r>
            <a:endParaRPr lang="ko-KR" alt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413756" y="3240891"/>
            <a:ext cx="2220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Discord</a:t>
            </a:r>
            <a:br>
              <a:rPr lang="en-US" altLang="ko-KR" sz="2000" b="1" dirty="0" smtClean="0"/>
            </a:b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인스턴스 메신저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504054" y="3240891"/>
            <a:ext cx="3001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Notion</a:t>
            </a:r>
          </a:p>
          <a:p>
            <a:pPr algn="ctr"/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종합 메모 서비스</a:t>
            </a:r>
            <a:r>
              <a:rPr lang="en-US" altLang="ko-KR" sz="2000" b="1" dirty="0" smtClean="0"/>
              <a:t>)</a:t>
            </a:r>
            <a:endParaRPr lang="ko-KR" altLang="en-US" sz="1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144982" y="3394779"/>
            <a:ext cx="3279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Window 10 Home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4887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17303" y="6195316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2" y="1350425"/>
            <a:ext cx="3010866" cy="29141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81937" y="4734916"/>
            <a:ext cx="787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/>
              <a:t>요구사항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6980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033186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5361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3567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618495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505501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181439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7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7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시작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프로그램 실행 후 화면의 버튼을 눌러 게임 시작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68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태초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게임 시작 후 플레이어가 나타나는 최초의 화면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방향키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상하좌우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로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이동 가능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벽이나 건물 방향은 이동 불가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엄마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조우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 버튼 클릭 시 사냥터 이동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센터 클릭 시 포켓몬 센터 이동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 시작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 클릭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29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269895" y="6112565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5121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39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227667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505501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181439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7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7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엄마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플레이어를 조작하여 엄마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조우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시 플레이어의 포켓몬 선택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종류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파이리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꼬부기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이상해씨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태초 마을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68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플레이어의 포켓몬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이름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최대 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방어력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스킬 보유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엄마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4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112565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51215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369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386693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505501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181439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907196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7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7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플레이어가 화면 변경 버튼을 눌러 현재 화면에서 특정 화면으로 변경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 종류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태초 마을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센터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 변경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 클릭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68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플레이어가 플레이어의 포켓몬을 선택 후 화면 변경 가능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플레이어의 포켓몬과 야생 포켓몬이 배틀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플레이어의 포켓몬과 보스 포켓몬이 배틀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 변경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화면으로 변경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5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013308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5313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16803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988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784482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7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5762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야생 포켓몬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사냥터에서 플레이어의 포켓몬과 </a:t>
                      </a: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배틀을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하는 포켓몬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포켓몬 이름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방어력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스킬 보유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종류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이브이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꼬렛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캐터피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구구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28687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보스 포켓몬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조건 달성 시 사냥터에서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배틀을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할 수 있는 포켓몬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algn="l">
                        <a:buNone/>
                      </a:pP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이름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체력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방어력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스킬 보유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보스 포켓몬과의 배틀 승리 시 게임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02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9247248" y="6037200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99873" y="5990400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975115"/>
          <a:ext cx="10886346" cy="576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16803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988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784482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267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959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 시작 조건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플레이어를 조작하여 사냥터에서 특정 위치로 이동 시 배틀 시작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 방식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턴제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방식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 포켓몬이 먼저 시작하며 상대 포켓몬과 턴을 주고 받으며 진행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각 턴마다 해당 차례 포켓몬은 스킬을 한 번 사용하고 턴 종료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스킬 사용 시 상대 포켓몬 체력에 계산한 수치를 뺄셈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8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18072" y="444449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기획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10932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개발 정보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4830638" y="4735518"/>
            <a:ext cx="4419548" cy="523220"/>
            <a:chOff x="-782736" y="4735518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-183348" y="4797668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마인드 맵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-782736" y="473551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4830638" y="5704129"/>
            <a:ext cx="4419548" cy="523220"/>
            <a:chOff x="-782736" y="4684984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-183348" y="4747134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다이어그램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-782736" y="4684984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5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8060536" y="4757062"/>
            <a:ext cx="4419548" cy="523220"/>
            <a:chOff x="-782736" y="4735518"/>
            <a:chExt cx="4419548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-183348" y="4797668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요구 사항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-782736" y="473551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8060536" y="5710932"/>
            <a:ext cx="4419548" cy="523220"/>
            <a:chOff x="-782736" y="4735518"/>
            <a:chExt cx="4419548" cy="52322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-183348" y="4797668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개발 시연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-782736" y="4735518"/>
              <a:ext cx="3914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6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6"/>
            <a:ext cx="12192000" cy="434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4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044648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028958"/>
          <a:ext cx="10886346" cy="53884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16803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988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784482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76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7118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 종료 조건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플레이어의 포켓몬이나 상대 포켓몬의 체력이 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이하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상대 포켓몬의 체력이 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이하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달성시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플레이어의 포켓몬의 승리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b="0" u="none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레벨 업</a:t>
                      </a:r>
                      <a:endParaRPr lang="en-US" altLang="ko-KR" sz="2200" b="0" u="none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발생 조건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배틀에서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플레이어의 포켓몬이 승리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 포켓몬의 레벨 수치가 오르고 그에 비례하여 </a:t>
                      </a:r>
                      <a:r>
                        <a:rPr lang="ko-KR" altLang="en-US" sz="2200" spc="-150" baseline="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능력치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상승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033187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494446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16803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988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784482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6121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186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센터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간호순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조우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버튼을 눌러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센터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화면으로 변경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9349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간호순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플레이어를 조작하여 엄마 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조우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시 플레이어의 포켓몬 치료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치료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플레이어의 포켓몬의 현재 체력을 최대 체력으로 변경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NPC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53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191983" y="6112565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80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요구사항 정의서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endParaRPr lang="ko-KR" altLang="en-US" sz="3200" b="1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727" y="1191296"/>
          <a:ext cx="10886346" cy="5504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403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4168032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988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2504661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775252">
                  <a:extLst>
                    <a:ext uri="{9D8B030D-6E8A-4147-A177-3AD203B41FA5}">
                      <a16:colId xmlns:a16="http://schemas.microsoft.com/office/drawing/2014/main" val="926598406"/>
                    </a:ext>
                  </a:extLst>
                </a:gridCol>
                <a:gridCol w="784482">
                  <a:extLst>
                    <a:ext uri="{9D8B030D-6E8A-4147-A177-3AD203B41FA5}">
                      <a16:colId xmlns:a16="http://schemas.microsoft.com/office/drawing/2014/main" val="4028726675"/>
                    </a:ext>
                  </a:extLst>
                </a:gridCol>
              </a:tblGrid>
              <a:tr h="750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이름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내용</a:t>
                      </a:r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유형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전제조건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우선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순위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중요도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2187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정보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 종료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메뉴를 눌러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 아이템 선택 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1286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정보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플레이어의 포켓몬의 현재 정보를 실시간 표시</a:t>
                      </a:r>
                      <a:endParaRPr lang="en-US" altLang="ko-KR" sz="22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이름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레벨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현재 체력</a:t>
                      </a:r>
                      <a:r>
                        <a:rPr lang="en-US" altLang="ko-KR" sz="22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최대 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공격력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방어력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스킬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 아이템 클릭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11342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 종료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lvl="0" algn="l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구동 중인 게임 종료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메뉴 아이템 클릭</a:t>
                      </a: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31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3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231851" y="6063780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3910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타임스케쥴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endParaRPr lang="ko-KR" altLang="en-US" sz="3200" b="1" spc="-3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5712" y="916286"/>
          <a:ext cx="11820332" cy="58123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0258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55527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65254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1031957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1064108">
                  <a:extLst>
                    <a:ext uri="{9D8B030D-6E8A-4147-A177-3AD203B41FA5}">
                      <a16:colId xmlns:a16="http://schemas.microsoft.com/office/drawing/2014/main" val="2519298969"/>
                    </a:ext>
                  </a:extLst>
                </a:gridCol>
                <a:gridCol w="1064108">
                  <a:extLst>
                    <a:ext uri="{9D8B030D-6E8A-4147-A177-3AD203B41FA5}">
                      <a16:colId xmlns:a16="http://schemas.microsoft.com/office/drawing/2014/main" val="3095410366"/>
                    </a:ext>
                  </a:extLst>
                </a:gridCol>
                <a:gridCol w="978993">
                  <a:extLst>
                    <a:ext uri="{9D8B030D-6E8A-4147-A177-3AD203B41FA5}">
                      <a16:colId xmlns:a16="http://schemas.microsoft.com/office/drawing/2014/main" val="3838274891"/>
                    </a:ext>
                  </a:extLst>
                </a:gridCol>
                <a:gridCol w="1057016">
                  <a:extLst>
                    <a:ext uri="{9D8B030D-6E8A-4147-A177-3AD203B41FA5}">
                      <a16:colId xmlns:a16="http://schemas.microsoft.com/office/drawing/2014/main" val="3959585746"/>
                    </a:ext>
                  </a:extLst>
                </a:gridCol>
                <a:gridCol w="1014453">
                  <a:extLst>
                    <a:ext uri="{9D8B030D-6E8A-4147-A177-3AD203B41FA5}">
                      <a16:colId xmlns:a16="http://schemas.microsoft.com/office/drawing/2014/main" val="2637285647"/>
                    </a:ext>
                  </a:extLst>
                </a:gridCol>
                <a:gridCol w="1014453">
                  <a:extLst>
                    <a:ext uri="{9D8B030D-6E8A-4147-A177-3AD203B41FA5}">
                      <a16:colId xmlns:a16="http://schemas.microsoft.com/office/drawing/2014/main" val="2386562241"/>
                    </a:ext>
                  </a:extLst>
                </a:gridCol>
                <a:gridCol w="1014453">
                  <a:extLst>
                    <a:ext uri="{9D8B030D-6E8A-4147-A177-3AD203B41FA5}">
                      <a16:colId xmlns:a16="http://schemas.microsoft.com/office/drawing/2014/main" val="101090447"/>
                    </a:ext>
                  </a:extLst>
                </a:gridCol>
              </a:tblGrid>
              <a:tr h="4681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상세기능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3월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4681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chemeClr val="bg1">
                          <a:lumMod val="50000"/>
                        </a:schemeClr>
                      </a:solidFill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6350">
                      <a:solidFill>
                        <a:schemeClr val="bg1">
                          <a:lumMod val="5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7일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8일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9일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10일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11일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12일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13일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14일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12235"/>
                  </a:ext>
                </a:extLst>
              </a:tr>
              <a:tr h="468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기획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프로젝트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계획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조원 모두</a:t>
                      </a:r>
                      <a:endParaRPr lang="en-US" altLang="ko-KR" sz="16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999B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68184">
                <a:tc rowSpan="9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게임시작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시작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버튼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36322"/>
                  </a:ext>
                </a:extLst>
              </a:tr>
              <a:tr h="4544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spc="-150" noProof="0" dirty="0"/>
                        <a:t>Banner</a:t>
                      </a:r>
                      <a:endParaRPr lang="en-US" altLang="ko-KR" sz="16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4544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altLang="ko-KR" sz="16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6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인게임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화면</a:t>
                      </a:r>
                      <a:endParaRPr lang="en-US" altLang="ko-KR" sz="1600" spc="-150" baseline="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6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 </a:t>
                      </a: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태초</a:t>
                      </a: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마을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99239"/>
                  </a:ext>
                </a:extLst>
              </a:tr>
              <a:tr h="4544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센터</a:t>
                      </a:r>
                      <a:endParaRPr lang="ko-KR" altLang="en-US" dirty="0" err="1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86599"/>
                  </a:ext>
                </a:extLst>
              </a:tr>
              <a:tr h="45441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사냥터</a:t>
                      </a:r>
                      <a:endParaRPr lang="en-US" altLang="ko-KR" sz="16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78223"/>
                  </a:ext>
                </a:extLst>
              </a:tr>
              <a:tr h="5049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 </a:t>
                      </a: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위치 설정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31688"/>
                  </a:ext>
                </a:extLst>
              </a:tr>
              <a:tr h="5049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화면 변경</a:t>
                      </a: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 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113776"/>
                  </a:ext>
                </a:extLst>
              </a:tr>
              <a:tr h="5468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i="0" u="none" strike="noStrike" spc="-150" noProof="0" dirty="0" smtClean="0">
                          <a:solidFill>
                            <a:srgbClr val="40474D"/>
                          </a:solidFill>
                        </a:rPr>
                        <a:t>플레이어</a:t>
                      </a:r>
                      <a:endParaRPr lang="ko-KR" altLang="en-US" sz="1600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0" marR="0" marT="0" marB="0" anchor="ctr" anchorCtr="1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300194"/>
                  </a:ext>
                </a:extLst>
              </a:tr>
              <a:tr h="5652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위치 설정</a:t>
                      </a:r>
                      <a:endParaRPr lang="en-US" altLang="ko-KR" sz="16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549257"/>
                  </a:ext>
                </a:extLst>
              </a:tr>
            </a:tbl>
          </a:graphicData>
        </a:graphic>
      </p:graphicFrame>
      <p:sp>
        <p:nvSpPr>
          <p:cNvPr id="8" name="아래쪽 화살표 7"/>
          <p:cNvSpPr/>
          <p:nvPr/>
        </p:nvSpPr>
        <p:spPr>
          <a:xfrm rot="16200000">
            <a:off x="4119311" y="2036194"/>
            <a:ext cx="453256" cy="100226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5201604" y="2485236"/>
            <a:ext cx="417130" cy="106686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6194176" y="1942793"/>
            <a:ext cx="455888" cy="3098126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6187765" y="2376355"/>
            <a:ext cx="455888" cy="3110948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6195261" y="2835697"/>
            <a:ext cx="440896" cy="311094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5150010" y="4825663"/>
            <a:ext cx="503819" cy="1083367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4105680" y="5379701"/>
            <a:ext cx="495472" cy="103928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7220639" y="5978091"/>
            <a:ext cx="536993" cy="96409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4107195" y="4362398"/>
            <a:ext cx="503819" cy="100226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8337063" y="137409"/>
            <a:ext cx="334092" cy="61145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9847908" y="126184"/>
            <a:ext cx="334092" cy="61145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11358753" y="137409"/>
            <a:ext cx="334092" cy="61145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17094" y="246389"/>
            <a:ext cx="8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유승호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01791" y="229625"/>
            <a:ext cx="9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이휘찬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18672" y="255073"/>
            <a:ext cx="87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최유환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8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9204076" y="6098639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3910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타임스케쥴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endParaRPr lang="ko-KR" altLang="en-US" sz="3200" b="1" spc="-3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984" y="998057"/>
          <a:ext cx="11829831" cy="5469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103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55652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119282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979614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1064962">
                  <a:extLst>
                    <a:ext uri="{9D8B030D-6E8A-4147-A177-3AD203B41FA5}">
                      <a16:colId xmlns:a16="http://schemas.microsoft.com/office/drawing/2014/main" val="2519298969"/>
                    </a:ext>
                  </a:extLst>
                </a:gridCol>
                <a:gridCol w="1064962">
                  <a:extLst>
                    <a:ext uri="{9D8B030D-6E8A-4147-A177-3AD203B41FA5}">
                      <a16:colId xmlns:a16="http://schemas.microsoft.com/office/drawing/2014/main" val="3095410366"/>
                    </a:ext>
                  </a:extLst>
                </a:gridCol>
                <a:gridCol w="979779">
                  <a:extLst>
                    <a:ext uri="{9D8B030D-6E8A-4147-A177-3AD203B41FA5}">
                      <a16:colId xmlns:a16="http://schemas.microsoft.com/office/drawing/2014/main" val="3838274891"/>
                    </a:ext>
                  </a:extLst>
                </a:gridCol>
                <a:gridCol w="1057865">
                  <a:extLst>
                    <a:ext uri="{9D8B030D-6E8A-4147-A177-3AD203B41FA5}">
                      <a16:colId xmlns:a16="http://schemas.microsoft.com/office/drawing/2014/main" val="3959585746"/>
                    </a:ext>
                  </a:extLst>
                </a:gridCol>
                <a:gridCol w="1015269">
                  <a:extLst>
                    <a:ext uri="{9D8B030D-6E8A-4147-A177-3AD203B41FA5}">
                      <a16:colId xmlns:a16="http://schemas.microsoft.com/office/drawing/2014/main" val="2637285647"/>
                    </a:ext>
                  </a:extLst>
                </a:gridCol>
                <a:gridCol w="1015269">
                  <a:extLst>
                    <a:ext uri="{9D8B030D-6E8A-4147-A177-3AD203B41FA5}">
                      <a16:colId xmlns:a16="http://schemas.microsoft.com/office/drawing/2014/main" val="2386562241"/>
                    </a:ext>
                  </a:extLst>
                </a:gridCol>
                <a:gridCol w="1015269">
                  <a:extLst>
                    <a:ext uri="{9D8B030D-6E8A-4147-A177-3AD203B41FA5}">
                      <a16:colId xmlns:a16="http://schemas.microsoft.com/office/drawing/2014/main" val="101090447"/>
                    </a:ext>
                  </a:extLst>
                </a:gridCol>
              </a:tblGrid>
              <a:tr h="3886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상세기능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3월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8865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chemeClr val="bg1">
                          <a:lumMod val="50000"/>
                        </a:schemeClr>
                      </a:solidFill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6350">
                      <a:solidFill>
                        <a:schemeClr val="bg1">
                          <a:lumMod val="5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7일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8일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9일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10일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11일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12일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13일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14일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12235"/>
                  </a:ext>
                </a:extLst>
              </a:tr>
              <a:tr h="453576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endParaRPr lang="ko-KR" alt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  NPC</a:t>
                      </a:r>
                      <a:endParaRPr lang="ko-KR" altLang="ko-KR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0" i="0" u="none" strike="noStrike" spc="-150" noProof="0" dirty="0" smtClean="0"/>
                        <a:t>엄마</a:t>
                      </a:r>
                      <a:endParaRPr lang="ko-KR" altLang="en-US" sz="1600" b="0" i="0" u="none" strike="noStrike" spc="-15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533254">
                <a:tc vMerge="1">
                  <a:txBody>
                    <a:bodyPr/>
                    <a:lstStyle/>
                    <a:p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ko-KR" altLang="en-US" sz="16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간호순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36322"/>
                  </a:ext>
                </a:extLst>
              </a:tr>
              <a:tr h="5458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  <a:endParaRPr lang="ko-KR" altLang="en-US" sz="16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  <a:r>
                        <a:rPr lang="en-US" altLang="ko-KR" sz="14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시작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3871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99239"/>
                  </a:ext>
                </a:extLst>
              </a:tr>
              <a:tr h="55132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배틀</a:t>
                      </a:r>
                      <a:r>
                        <a:rPr lang="en-US" altLang="ko-KR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86599"/>
                  </a:ext>
                </a:extLst>
              </a:tr>
              <a:tr h="58970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4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</a:t>
                      </a:r>
                      <a:endParaRPr lang="en-US" altLang="ko-KR" sz="16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buNone/>
                      </a:pPr>
                      <a:r>
                        <a:rPr lang="ko-KR" altLang="en-US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선택</a:t>
                      </a:r>
                      <a:endParaRPr lang="en-US" altLang="ko-KR" sz="16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78223"/>
                  </a:ext>
                </a:extLst>
              </a:tr>
              <a:tr h="50852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31688"/>
                  </a:ext>
                </a:extLst>
              </a:tr>
              <a:tr h="53978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켓</a:t>
                      </a: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몬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능력치</a:t>
                      </a:r>
                      <a:endParaRPr lang="en-US" altLang="ko-KR" sz="14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88623"/>
                  </a:ext>
                </a:extLst>
              </a:tr>
              <a:tr h="4313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 스킬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32469"/>
                  </a:ext>
                </a:extLst>
              </a:tr>
            </a:tbl>
          </a:graphicData>
        </a:graphic>
      </p:graphicFrame>
      <p:sp>
        <p:nvSpPr>
          <p:cNvPr id="7" name="아래쪽 화살표 6"/>
          <p:cNvSpPr/>
          <p:nvPr/>
        </p:nvSpPr>
        <p:spPr>
          <a:xfrm rot="16200000">
            <a:off x="5213433" y="1460629"/>
            <a:ext cx="406598" cy="10634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6200000">
            <a:off x="5703316" y="1386478"/>
            <a:ext cx="498766" cy="2135356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5692281" y="1933486"/>
            <a:ext cx="520838" cy="213535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5703342" y="2506609"/>
            <a:ext cx="487020" cy="212365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7781301" y="3102676"/>
            <a:ext cx="490691" cy="2035931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4690619" y="4218633"/>
            <a:ext cx="483228" cy="203242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6756755" y="4736192"/>
            <a:ext cx="422815" cy="202592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8312564" y="5723413"/>
            <a:ext cx="400607" cy="1063489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8337063" y="137409"/>
            <a:ext cx="334092" cy="61145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9847908" y="126184"/>
            <a:ext cx="334092" cy="61145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11358753" y="137409"/>
            <a:ext cx="334092" cy="61145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17094" y="246389"/>
            <a:ext cx="8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유승호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01791" y="229625"/>
            <a:ext cx="9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이휘찬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18672" y="255073"/>
            <a:ext cx="87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최유환</a:t>
            </a:r>
            <a:endParaRPr lang="ko-KR" altLang="en-US" dirty="0"/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5145553" y="4166373"/>
            <a:ext cx="532484" cy="107011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01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339102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타임스케쥴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sz="3200" b="1" spc="-300" dirty="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589" y="908136"/>
          <a:ext cx="11768355" cy="58604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032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1619799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1085509">
                  <a:extLst>
                    <a:ext uri="{9D8B030D-6E8A-4147-A177-3AD203B41FA5}">
                      <a16:colId xmlns:a16="http://schemas.microsoft.com/office/drawing/2014/main" val="4075126548"/>
                    </a:ext>
                  </a:extLst>
                </a:gridCol>
                <a:gridCol w="950055">
                  <a:extLst>
                    <a:ext uri="{9D8B030D-6E8A-4147-A177-3AD203B41FA5}">
                      <a16:colId xmlns:a16="http://schemas.microsoft.com/office/drawing/2014/main" val="378587505"/>
                    </a:ext>
                  </a:extLst>
                </a:gridCol>
                <a:gridCol w="1086343">
                  <a:extLst>
                    <a:ext uri="{9D8B030D-6E8A-4147-A177-3AD203B41FA5}">
                      <a16:colId xmlns:a16="http://schemas.microsoft.com/office/drawing/2014/main" val="2519298969"/>
                    </a:ext>
                  </a:extLst>
                </a:gridCol>
                <a:gridCol w="1108362">
                  <a:extLst>
                    <a:ext uri="{9D8B030D-6E8A-4147-A177-3AD203B41FA5}">
                      <a16:colId xmlns:a16="http://schemas.microsoft.com/office/drawing/2014/main" val="3095410366"/>
                    </a:ext>
                  </a:extLst>
                </a:gridCol>
                <a:gridCol w="950215">
                  <a:extLst>
                    <a:ext uri="{9D8B030D-6E8A-4147-A177-3AD203B41FA5}">
                      <a16:colId xmlns:a16="http://schemas.microsoft.com/office/drawing/2014/main" val="3838274891"/>
                    </a:ext>
                  </a:extLst>
                </a:gridCol>
                <a:gridCol w="1082141">
                  <a:extLst>
                    <a:ext uri="{9D8B030D-6E8A-4147-A177-3AD203B41FA5}">
                      <a16:colId xmlns:a16="http://schemas.microsoft.com/office/drawing/2014/main" val="3959585746"/>
                    </a:ext>
                  </a:extLst>
                </a:gridCol>
                <a:gridCol w="984633">
                  <a:extLst>
                    <a:ext uri="{9D8B030D-6E8A-4147-A177-3AD203B41FA5}">
                      <a16:colId xmlns:a16="http://schemas.microsoft.com/office/drawing/2014/main" val="2637285647"/>
                    </a:ext>
                  </a:extLst>
                </a:gridCol>
                <a:gridCol w="984633">
                  <a:extLst>
                    <a:ext uri="{9D8B030D-6E8A-4147-A177-3AD203B41FA5}">
                      <a16:colId xmlns:a16="http://schemas.microsoft.com/office/drawing/2014/main" val="2386562241"/>
                    </a:ext>
                  </a:extLst>
                </a:gridCol>
                <a:gridCol w="984633">
                  <a:extLst>
                    <a:ext uri="{9D8B030D-6E8A-4147-A177-3AD203B41FA5}">
                      <a16:colId xmlns:a16="http://schemas.microsoft.com/office/drawing/2014/main" val="101090447"/>
                    </a:ext>
                  </a:extLst>
                </a:gridCol>
              </a:tblGrid>
              <a:tr h="3760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분류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기능작업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상세기능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3월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3760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0">
                      <a:noFill/>
                    </a:lnL>
                    <a:lnR w="6350">
                      <a:solidFill>
                        <a:schemeClr val="bg1">
                          <a:lumMod val="50000"/>
                        </a:schemeClr>
                      </a:solidFill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6350">
                      <a:solidFill>
                        <a:schemeClr val="bg1">
                          <a:lumMod val="50000"/>
                        </a:schemeClr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6350">
                      <a:solidFill>
                        <a:schemeClr val="bg1">
                          <a:lumMod val="50000"/>
                        </a:schemeClr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7일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8일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9일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10일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11일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12일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13일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14일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812235"/>
                  </a:ext>
                </a:extLst>
              </a:tr>
              <a:tr h="381834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개발</a:t>
                      </a:r>
                      <a:endParaRPr lang="ko-KR" altLang="en-US" dirty="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/>
                        <a:t> 포켓몬 </a:t>
                      </a:r>
                      <a:r>
                        <a:rPr lang="ko-KR" altLang="en-US" sz="1600" dirty="0" err="1"/>
                        <a:t>정보창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600" b="0" i="0" u="none" strike="noStrike" spc="-15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446267">
                <a:tc vMerge="1">
                  <a:txBody>
                    <a:bodyPr/>
                    <a:lstStyle/>
                    <a:p>
                      <a:endParaRPr lang="ko-KR" altLang="en-US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포켓몬 </a:t>
                      </a:r>
                      <a:r>
                        <a:rPr lang="ko-KR" altLang="en-US" sz="16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치료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0736322"/>
                  </a:ext>
                </a:extLst>
              </a:tr>
              <a:tr h="493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치료 </a:t>
                      </a:r>
                      <a:r>
                        <a:rPr lang="ko-KR" altLang="en-US" sz="1600" spc="-150" baseline="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정보창</a:t>
                      </a:r>
                      <a:endParaRPr lang="ko-KR" altLang="en-US" sz="16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165715"/>
                  </a:ext>
                </a:extLst>
              </a:tr>
              <a:tr h="46614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6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spc="-150" baseline="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보스 </a:t>
                      </a:r>
                      <a:r>
                        <a:rPr lang="ko-KR" altLang="en-US" sz="1600" spc="-150" baseline="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포켓몬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등장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51309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spc="-150" dirty="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능력치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99239"/>
                  </a:ext>
                </a:extLst>
              </a:tr>
              <a:tr h="58148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게임</a:t>
                      </a: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endParaRPr lang="en-US" altLang="ko-KR" sz="16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endParaRPr lang="ko-KR" altLang="en-US" sz="1600" spc="-150" baseline="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786599"/>
                  </a:ext>
                </a:extLst>
              </a:tr>
              <a:tr h="595465"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이미지</a:t>
                      </a:r>
                      <a:r>
                        <a:rPr lang="en-US" altLang="ko-KR" sz="16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spc="-150" dirty="0" err="1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파일</a:t>
                      </a:r>
                      <a:endParaRPr lang="en-US" altLang="ko-KR" sz="16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78223"/>
                  </a:ext>
                </a:extLst>
              </a:tr>
              <a:tr h="609581">
                <a:tc rowSpan="2">
                  <a:txBody>
                    <a:bodyPr/>
                    <a:lstStyle/>
                    <a:p>
                      <a:r>
                        <a:rPr lang="ko-KR" altLang="en-US" sz="1400" dirty="0" smtClean="0"/>
                        <a:t> </a:t>
                      </a:r>
                      <a:r>
                        <a:rPr lang="ko-KR" altLang="en-US" sz="1400" dirty="0" err="1" smtClean="0"/>
                        <a:t>다이어</a:t>
                      </a:r>
                      <a:endParaRPr lang="en-US" altLang="ko-KR" sz="1400" dirty="0" smtClean="0"/>
                    </a:p>
                    <a:p>
                      <a:r>
                        <a:rPr lang="ko-KR" altLang="en-US" sz="1400" dirty="0" smtClean="0"/>
                        <a:t>  그램</a:t>
                      </a:r>
                      <a:endParaRPr lang="ko-KR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     클래스 </a:t>
                      </a:r>
                      <a:endParaRPr lang="en-US" altLang="ko-KR" sz="1400" spc="-150" dirty="0" smtClean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l">
                        <a:buNone/>
                      </a:pPr>
                      <a:r>
                        <a:rPr lang="ko-KR" altLang="en-US" sz="1400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     다이어그램</a:t>
                      </a:r>
                      <a:endParaRPr lang="en-US" altLang="ko-KR" sz="14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buNone/>
                        <a:tabLst/>
                        <a:defRPr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031688"/>
                  </a:ext>
                </a:extLst>
              </a:tr>
              <a:tr h="48796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  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sz="1600" dirty="0" err="1" smtClean="0"/>
                        <a:t>유스케이스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88623"/>
                  </a:ext>
                </a:extLst>
              </a:tr>
              <a:tr h="5327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PPT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400" spc="-150" dirty="0" err="1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분할하여 다같이  </a:t>
                      </a:r>
                      <a:r>
                        <a:rPr lang="en-US" altLang="ko-KR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PPT </a:t>
                      </a:r>
                      <a:r>
                        <a:rPr lang="ko-KR" altLang="en-US" sz="1600" b="1" spc="-150" dirty="0" smtClean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작성</a:t>
                      </a:r>
                      <a:endParaRPr lang="en-US" altLang="ko-KR" sz="1600" b="1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999BE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altLang="ko-KR" sz="16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1E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32469"/>
                  </a:ext>
                </a:extLst>
              </a:tr>
            </a:tbl>
          </a:graphicData>
        </a:graphic>
      </p:graphicFrame>
      <p:sp>
        <p:nvSpPr>
          <p:cNvPr id="8" name="아래쪽 화살표 7"/>
          <p:cNvSpPr/>
          <p:nvPr/>
        </p:nvSpPr>
        <p:spPr>
          <a:xfrm rot="16200000">
            <a:off x="7923775" y="843222"/>
            <a:ext cx="365143" cy="2012286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6200000">
            <a:off x="5780821" y="1151785"/>
            <a:ext cx="458896" cy="220891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7901987" y="1698427"/>
            <a:ext cx="441813" cy="201634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6827454" y="2165777"/>
            <a:ext cx="400607" cy="206892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7338880" y="3209399"/>
            <a:ext cx="499184" cy="94749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7855207" y="3264683"/>
            <a:ext cx="516799" cy="199776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4165773" y="4348791"/>
            <a:ext cx="526773" cy="953307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9365216" y="4921259"/>
            <a:ext cx="526915" cy="99521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10389669" y="5491367"/>
            <a:ext cx="437320" cy="964097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337063" y="137409"/>
            <a:ext cx="334092" cy="61145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9847908" y="126184"/>
            <a:ext cx="334092" cy="611453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11358753" y="137409"/>
            <a:ext cx="334092" cy="61145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417094" y="246389"/>
            <a:ext cx="873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유승호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901791" y="229625"/>
            <a:ext cx="9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이휘찬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418672" y="255073"/>
            <a:ext cx="87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최유환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7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9269895" y="6077847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20" y="294640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</a:rPr>
              <a:t>인원 분배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168616"/>
            <a:ext cx="3102818" cy="5147770"/>
            <a:chOff x="883920" y="1102360"/>
            <a:chExt cx="3586480" cy="5950196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5142476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유승호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</a:t>
              </a:r>
              <a:r>
                <a:rPr lang="ko-KR" altLang="en-US" dirty="0" smtClean="0"/>
                <a:t>조장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82458" y="1168616"/>
            <a:ext cx="3102818" cy="5147770"/>
            <a:chOff x="883920" y="1102360"/>
            <a:chExt cx="3586480" cy="5950197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5142477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이휘찬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88554" y="1168616"/>
            <a:ext cx="3102818" cy="5147770"/>
            <a:chOff x="883920" y="1102360"/>
            <a:chExt cx="3586480" cy="5950196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5142476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최유환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1116880" y="2494616"/>
            <a:ext cx="258592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/>
              <a:t>게임 시작 화면 버튼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태초 마을 화면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플레이어 이동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엄마</a:t>
            </a:r>
            <a:r>
              <a:rPr lang="en-US" altLang="ko-KR" sz="1600" dirty="0"/>
              <a:t>NPC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플레이어 포켓몬 선택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메뉴</a:t>
            </a:r>
            <a:r>
              <a:rPr lang="en-US" altLang="ko-KR" sz="1600" dirty="0"/>
              <a:t>(</a:t>
            </a:r>
            <a:r>
              <a:rPr lang="ko-KR" altLang="en-US" sz="1600" dirty="0"/>
              <a:t>포켓몬 정보</a:t>
            </a:r>
            <a:r>
              <a:rPr lang="en-US" altLang="ko-KR" sz="1600" dirty="0"/>
              <a:t>, </a:t>
            </a:r>
            <a:r>
              <a:rPr lang="ko-KR" altLang="en-US" sz="1600" dirty="0"/>
              <a:t>게임 종료</a:t>
            </a:r>
            <a:r>
              <a:rPr lang="en-US" altLang="ko-KR" sz="1600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화면 변경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배틀</a:t>
            </a:r>
            <a:r>
              <a:rPr lang="en-US" altLang="ko-KR" sz="1600" dirty="0"/>
              <a:t> </a:t>
            </a:r>
            <a:r>
              <a:rPr lang="ko-KR" altLang="en-US" sz="1600" dirty="0"/>
              <a:t>시작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배틀 기능</a:t>
            </a:r>
            <a:r>
              <a:rPr lang="en-US" altLang="ko-KR" sz="1600" dirty="0"/>
              <a:t>(</a:t>
            </a:r>
            <a:r>
              <a:rPr lang="ko-KR" altLang="en-US" sz="1600" dirty="0" err="1"/>
              <a:t>턴제</a:t>
            </a:r>
            <a:r>
              <a:rPr lang="en-US" altLang="ko-KR" sz="1600" dirty="0"/>
              <a:t>, </a:t>
            </a:r>
            <a:r>
              <a:rPr lang="ko-KR" altLang="en-US" sz="1600" dirty="0"/>
              <a:t>공격</a:t>
            </a:r>
            <a:r>
              <a:rPr lang="en-US" altLang="ko-KR" sz="1600" dirty="0"/>
              <a:t>)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배틀 종료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</a:t>
            </a:r>
            <a:r>
              <a:rPr lang="en-US" altLang="ko-KR" sz="1600" dirty="0"/>
              <a:t> </a:t>
            </a:r>
            <a:r>
              <a:rPr lang="ko-KR" altLang="en-US" sz="1600" dirty="0"/>
              <a:t>스킬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보스 포켓몬</a:t>
            </a:r>
            <a:r>
              <a:rPr lang="en-US" altLang="ko-KR" sz="1600" dirty="0"/>
              <a:t> </a:t>
            </a:r>
            <a:r>
              <a:rPr lang="ko-KR" altLang="en-US" sz="1600" dirty="0"/>
              <a:t>등장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보스 포켓몬 </a:t>
            </a:r>
            <a:r>
              <a:rPr lang="ko-KR" altLang="en-US" sz="1600" dirty="0" err="1"/>
              <a:t>능력치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게임 </a:t>
            </a:r>
            <a:r>
              <a:rPr lang="ko-KR" altLang="en-US" sz="1600" dirty="0" err="1"/>
              <a:t>클리어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6F623-5062-44CA-A8D8-56CE85CA5DAF}"/>
              </a:ext>
            </a:extLst>
          </p:cNvPr>
          <p:cNvSpPr txBox="1"/>
          <p:nvPr/>
        </p:nvSpPr>
        <p:spPr>
          <a:xfrm>
            <a:off x="4840906" y="2566202"/>
            <a:ext cx="2585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/>
              <a:t>게임 시작 화면 </a:t>
            </a:r>
            <a:r>
              <a:rPr lang="en-US" altLang="ko-KR" sz="1600" dirty="0"/>
              <a:t>Banner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 센터 화면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 err="1"/>
              <a:t>간호순</a:t>
            </a:r>
            <a:r>
              <a:rPr lang="ko-KR" altLang="en-US" sz="1600" dirty="0"/>
              <a:t> </a:t>
            </a:r>
            <a:r>
              <a:rPr lang="en-US" altLang="ko-KR" sz="1600" dirty="0"/>
              <a:t>NPC</a:t>
            </a:r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 </a:t>
            </a:r>
            <a:r>
              <a:rPr lang="ko-KR" altLang="en-US" sz="1600" dirty="0" smtClean="0"/>
              <a:t>치료</a:t>
            </a:r>
            <a:endParaRPr lang="en-US" altLang="ko-KR" sz="1600" dirty="0" smtClean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치료 </a:t>
            </a:r>
            <a:r>
              <a:rPr lang="ko-KR" altLang="en-US" sz="1600" dirty="0" err="1" smtClean="0"/>
              <a:t>정보창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플레이어 위치 설정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맵 위치 </a:t>
            </a:r>
            <a:r>
              <a:rPr lang="ko-KR" altLang="en-US" sz="1600" dirty="0" smtClean="0"/>
              <a:t>설정</a:t>
            </a:r>
            <a:endParaRPr lang="en-US" altLang="ko-KR" sz="1600" dirty="0" smtClean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8547002" y="2566202"/>
            <a:ext cx="2585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/>
              <a:t>사냥터 화면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</a:t>
            </a:r>
            <a:r>
              <a:rPr lang="en-US" altLang="ko-KR" sz="1600" dirty="0"/>
              <a:t>, </a:t>
            </a:r>
            <a:r>
              <a:rPr lang="ko-KR" altLang="en-US" sz="1600" dirty="0"/>
              <a:t>야생 포켓몬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 </a:t>
            </a:r>
            <a:r>
              <a:rPr lang="ko-KR" altLang="en-US" sz="1600" dirty="0" err="1"/>
              <a:t>능력치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야생 포켓몬 </a:t>
            </a:r>
            <a:r>
              <a:rPr lang="ko-KR" altLang="en-US" sz="1600" dirty="0" err="1"/>
              <a:t>능력치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이미지 파일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포켓몬 </a:t>
            </a:r>
            <a:r>
              <a:rPr lang="ko-KR" altLang="en-US" sz="1600" dirty="0" err="1" smtClean="0"/>
              <a:t>정보창</a:t>
            </a:r>
            <a:endParaRPr lang="en-US" altLang="ko-KR" sz="1600" dirty="0" smtClean="0"/>
          </a:p>
          <a:p>
            <a:pPr algn="just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198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17303" y="6195316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2" y="1350425"/>
            <a:ext cx="3010866" cy="29141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44006" y="4705099"/>
            <a:ext cx="787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err="1" smtClean="0"/>
              <a:t>다이어</a:t>
            </a:r>
            <a:r>
              <a:rPr lang="ko-KR" altLang="en-US" sz="4800" b="1" dirty="0" smtClean="0"/>
              <a:t> 그램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102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9329" y="79512"/>
            <a:ext cx="467456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200" b="1" dirty="0" err="1"/>
              <a:t>유스케이스</a:t>
            </a:r>
            <a:r>
              <a:rPr lang="ko-KR" altLang="en-US" sz="3200" b="1" dirty="0"/>
              <a:t> 다이어그램</a:t>
            </a: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784DA0C1-A4EE-4D3F-84A4-961F08A53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6" y="666507"/>
            <a:ext cx="11972216" cy="612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4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596063" y="5774075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143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02" y="1293256"/>
            <a:ext cx="11452856" cy="50227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81130" y="1620850"/>
            <a:ext cx="775252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3102" y="3244334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102" y="4071213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④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30478" y="1452656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30478" y="2279535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44179" y="3244333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44179" y="4257023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⑥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97274" y="2648866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②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102" y="2369391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04930" y="5212189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DA5C0A-AD6E-4208-BD26-1C47F55C7ABB}"/>
              </a:ext>
            </a:extLst>
          </p:cNvPr>
          <p:cNvSpPr txBox="1"/>
          <p:nvPr/>
        </p:nvSpPr>
        <p:spPr>
          <a:xfrm>
            <a:off x="6176338" y="5581863"/>
            <a:ext cx="775252" cy="369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/>
              <a:t>⑧</a:t>
            </a:r>
          </a:p>
        </p:txBody>
      </p:sp>
    </p:spTree>
    <p:extLst>
      <p:ext uri="{BB962C8B-B14F-4D97-AF65-F5344CB8AC3E}">
        <p14:creationId xmlns:p14="http://schemas.microsoft.com/office/powerpoint/2010/main" val="386117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17303" y="6195316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972" y="1350425"/>
            <a:ext cx="3010866" cy="29141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88224" y="4734916"/>
            <a:ext cx="787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/>
              <a:t>기획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0948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9596063" y="5774075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21434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다이어그램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34" y="975115"/>
            <a:ext cx="8875644" cy="578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017303" y="6195316"/>
            <a:ext cx="2595937" cy="1083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92" y="1480131"/>
            <a:ext cx="3010866" cy="291410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412972" y="4676275"/>
            <a:ext cx="787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smtClean="0"/>
              <a:t>개발 </a:t>
            </a:r>
            <a:r>
              <a:rPr lang="ko-KR" altLang="en-US" sz="4800" b="1" dirty="0" smtClean="0"/>
              <a:t>시연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99035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42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040A2-75D5-42FF-A305-55F2232D858C}"/>
              </a:ext>
            </a:extLst>
          </p:cNvPr>
          <p:cNvSpPr txBox="1"/>
          <p:nvPr/>
        </p:nvSpPr>
        <p:spPr>
          <a:xfrm>
            <a:off x="700160" y="1245996"/>
            <a:ext cx="57615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소스 코드를 설명하기 전에 이해하기 쉽게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간단한 게임 시뮬레이션을 통해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전반적인 흐름을 보여드리고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자세한 코드를 말씀드리겠습니다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08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11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C05D98-38DE-4165-8085-3A73285C8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2" y="1273233"/>
            <a:ext cx="4778758" cy="4868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879842" y="3014948"/>
            <a:ext cx="40158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Arial Black" panose="020B0A04020102020204" pitchFamily="34" charset="0"/>
              </a:rPr>
              <a:t>타이틀 화면을 클릭하여</a:t>
            </a:r>
            <a:endParaRPr lang="en-US" altLang="ko-KR" sz="2800" dirty="0">
              <a:latin typeface="Arial Black" panose="020B0A04020102020204" pitchFamily="34" charset="0"/>
            </a:endParaRPr>
          </a:p>
          <a:p>
            <a:endParaRPr lang="en-US" altLang="ko-KR" sz="2800" dirty="0">
              <a:latin typeface="Arial Black" panose="020B0A04020102020204" pitchFamily="34" charset="0"/>
            </a:endParaRPr>
          </a:p>
          <a:p>
            <a:r>
              <a:rPr lang="ko-KR" altLang="en-US" sz="2800" dirty="0">
                <a:latin typeface="Arial Black" panose="020B0A04020102020204" pitchFamily="34" charset="0"/>
              </a:rPr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19511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156175" y="5234920"/>
            <a:ext cx="3612722" cy="78755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244861" y="3577943"/>
            <a:ext cx="3578851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44863" y="2586481"/>
            <a:ext cx="1670896" cy="5717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244862" y="1492711"/>
            <a:ext cx="3578851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65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779359" y="22211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E66D3-65F1-4C57-A1DC-A62373D11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42" y="1362842"/>
            <a:ext cx="4778758" cy="486842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C087CD-0F8C-4973-8231-2E6E11BAE043}"/>
              </a:ext>
            </a:extLst>
          </p:cNvPr>
          <p:cNvSpPr/>
          <p:nvPr/>
        </p:nvSpPr>
        <p:spPr>
          <a:xfrm>
            <a:off x="3516923" y="3737987"/>
            <a:ext cx="3447167" cy="251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5879D43-92A8-4B74-A693-A056D07F9CE5}"/>
              </a:ext>
            </a:extLst>
          </p:cNvPr>
          <p:cNvSpPr/>
          <p:nvPr/>
        </p:nvSpPr>
        <p:spPr>
          <a:xfrm>
            <a:off x="3516922" y="2645546"/>
            <a:ext cx="3447167" cy="251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79109-1C10-4C5C-B03B-C3042CB943F7}"/>
              </a:ext>
            </a:extLst>
          </p:cNvPr>
          <p:cNvSpPr txBox="1"/>
          <p:nvPr/>
        </p:nvSpPr>
        <p:spPr>
          <a:xfrm>
            <a:off x="7244862" y="2586481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엄마 </a:t>
            </a:r>
            <a:r>
              <a:rPr lang="en-US" altLang="ko-KR" sz="2400" dirty="0"/>
              <a:t>NPC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D4175-C486-4F57-BFB3-59FB15F01CA2}"/>
              </a:ext>
            </a:extLst>
          </p:cNvPr>
          <p:cNvSpPr txBox="1"/>
          <p:nvPr/>
        </p:nvSpPr>
        <p:spPr>
          <a:xfrm>
            <a:off x="7244862" y="3573691"/>
            <a:ext cx="309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방향키로 이동 가능한</a:t>
            </a:r>
            <a:endParaRPr lang="en-US" altLang="ko-KR" sz="2400" dirty="0"/>
          </a:p>
          <a:p>
            <a:r>
              <a:rPr lang="ko-KR" altLang="en-US" sz="2400" dirty="0"/>
              <a:t>플레이어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74413C4-2A9D-4E56-8E09-9478D8D854DB}"/>
              </a:ext>
            </a:extLst>
          </p:cNvPr>
          <p:cNvSpPr/>
          <p:nvPr/>
        </p:nvSpPr>
        <p:spPr>
          <a:xfrm>
            <a:off x="5174901" y="1803223"/>
            <a:ext cx="1789188" cy="251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74522A-7333-4C55-A8BF-CABCF0A14186}"/>
              </a:ext>
            </a:extLst>
          </p:cNvPr>
          <p:cNvSpPr txBox="1"/>
          <p:nvPr/>
        </p:nvSpPr>
        <p:spPr>
          <a:xfrm>
            <a:off x="7244862" y="1492711"/>
            <a:ext cx="3469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게임 시작 직후 나타나는</a:t>
            </a:r>
            <a:endParaRPr lang="en-US" altLang="ko-KR" sz="2400" dirty="0"/>
          </a:p>
          <a:p>
            <a:r>
              <a:rPr lang="ko-KR" altLang="en-US" sz="2400" dirty="0"/>
              <a:t>태초마을 화면</a:t>
            </a:r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4BAA7194-E3D5-4BE3-9860-A1B1D8AC7F36}"/>
              </a:ext>
            </a:extLst>
          </p:cNvPr>
          <p:cNvSpPr/>
          <p:nvPr/>
        </p:nvSpPr>
        <p:spPr>
          <a:xfrm rot="10800000">
            <a:off x="5746181" y="5426109"/>
            <a:ext cx="1297714" cy="3617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F1271A-9C73-495D-9ADD-E073F06B6F4C}"/>
              </a:ext>
            </a:extLst>
          </p:cNvPr>
          <p:cNvSpPr txBox="1"/>
          <p:nvPr/>
        </p:nvSpPr>
        <p:spPr>
          <a:xfrm>
            <a:off x="7244862" y="5239172"/>
            <a:ext cx="2784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추후에 사용 가능한</a:t>
            </a:r>
            <a:endParaRPr lang="en-US" altLang="ko-KR" sz="2400" dirty="0"/>
          </a:p>
          <a:p>
            <a:r>
              <a:rPr lang="ko-KR" altLang="en-US" sz="2400" dirty="0"/>
              <a:t>화면 전환 기능</a:t>
            </a:r>
          </a:p>
        </p:txBody>
      </p:sp>
    </p:spTree>
    <p:extLst>
      <p:ext uri="{BB962C8B-B14F-4D97-AF65-F5344CB8AC3E}">
        <p14:creationId xmlns:p14="http://schemas.microsoft.com/office/powerpoint/2010/main" val="344197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6851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플레이어의 포켓몬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779359" y="22211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46E7C4-FF02-41A0-830D-9219EB20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911" y="1221422"/>
            <a:ext cx="2371725" cy="2486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A54B3-1268-4C4E-B946-733B2893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4" y="1221422"/>
            <a:ext cx="2295525" cy="2486023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404FAF2B-589A-466A-A6B9-B92DC885C4CA}"/>
              </a:ext>
            </a:extLst>
          </p:cNvPr>
          <p:cNvSpPr/>
          <p:nvPr/>
        </p:nvSpPr>
        <p:spPr>
          <a:xfrm>
            <a:off x="1674751" y="1989574"/>
            <a:ext cx="251209" cy="10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E5BDAD-6F55-4009-96A3-E243992E8B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9" y="889279"/>
            <a:ext cx="4996625" cy="50794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D01DB2-0783-473D-9174-4C07745DC446}"/>
              </a:ext>
            </a:extLst>
          </p:cNvPr>
          <p:cNvSpPr txBox="1"/>
          <p:nvPr/>
        </p:nvSpPr>
        <p:spPr>
          <a:xfrm>
            <a:off x="693064" y="4093159"/>
            <a:ext cx="49103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방향키를 눌러 플레이어를 이동하여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엄마 </a:t>
            </a:r>
            <a:r>
              <a:rPr lang="en-US" altLang="ko-KR" dirty="0"/>
              <a:t>NPC</a:t>
            </a:r>
            <a:r>
              <a:rPr lang="ko-KR" altLang="en-US" dirty="0"/>
              <a:t>에게 접근하여 조우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파이리</a:t>
            </a:r>
            <a:r>
              <a:rPr lang="en-US" altLang="ko-KR" dirty="0"/>
              <a:t>, </a:t>
            </a:r>
            <a:r>
              <a:rPr lang="ko-KR" altLang="en-US" dirty="0" err="1"/>
              <a:t>꼬부기</a:t>
            </a:r>
            <a:r>
              <a:rPr lang="en-US" altLang="ko-KR" dirty="0"/>
              <a:t>, </a:t>
            </a:r>
            <a:r>
              <a:rPr lang="ko-KR" altLang="en-US" dirty="0"/>
              <a:t>이상해씨 중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원하는 플레이어의 포켓몬을 버튼을 눌러 선택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2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087536" y="5885637"/>
            <a:ext cx="6117227" cy="6156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948768" y="975114"/>
            <a:ext cx="3147154" cy="47173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66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모험 시작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779359" y="22211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22718-1179-4DC9-BBC7-54AE41820E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6" y="975115"/>
            <a:ext cx="4467978" cy="4557238"/>
          </a:xfrm>
          <a:prstGeom prst="rect">
            <a:avLst/>
          </a:prstGeom>
        </p:spPr>
      </p:pic>
      <p:sp>
        <p:nvSpPr>
          <p:cNvPr id="7" name="화살표: 왼쪽/위쪽 6">
            <a:extLst>
              <a:ext uri="{FF2B5EF4-FFF2-40B4-BE49-F238E27FC236}">
                <a16:creationId xmlns:a16="http://schemas.microsoft.com/office/drawing/2014/main" id="{CECA5E3F-B9EE-459C-93A6-58FF1EF329B7}"/>
              </a:ext>
            </a:extLst>
          </p:cNvPr>
          <p:cNvSpPr/>
          <p:nvPr/>
        </p:nvSpPr>
        <p:spPr>
          <a:xfrm rot="5400000">
            <a:off x="3153351" y="4760912"/>
            <a:ext cx="968479" cy="2512266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BD368-2862-42EB-B75E-C100E57E960C}"/>
              </a:ext>
            </a:extLst>
          </p:cNvPr>
          <p:cNvSpPr txBox="1"/>
          <p:nvPr/>
        </p:nvSpPr>
        <p:spPr>
          <a:xfrm>
            <a:off x="5087536" y="6022293"/>
            <a:ext cx="5923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포켓몬 선택 후 사냥터</a:t>
            </a:r>
            <a:r>
              <a:rPr lang="en-US" altLang="ko-KR" sz="2000" dirty="0"/>
              <a:t>, </a:t>
            </a:r>
            <a:r>
              <a:rPr lang="ko-KR" altLang="en-US" sz="2000" dirty="0"/>
              <a:t>포켓몬 센터 화면 전환 가능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EA609EF-2439-4C70-B970-333409BDC755}"/>
              </a:ext>
            </a:extLst>
          </p:cNvPr>
          <p:cNvSpPr/>
          <p:nvPr/>
        </p:nvSpPr>
        <p:spPr>
          <a:xfrm>
            <a:off x="8298382" y="3025260"/>
            <a:ext cx="693337" cy="836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AA7014-D65D-4BA4-B4A1-AEF49964BAEC}"/>
              </a:ext>
            </a:extLst>
          </p:cNvPr>
          <p:cNvSpPr txBox="1"/>
          <p:nvPr/>
        </p:nvSpPr>
        <p:spPr>
          <a:xfrm>
            <a:off x="8991719" y="1075836"/>
            <a:ext cx="2956259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플레이어의 포켓몬을 선택 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선택한 포켓몬의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현재 체력</a:t>
            </a:r>
            <a:r>
              <a:rPr lang="en-US" altLang="ko-KR" sz="1400" dirty="0"/>
              <a:t>, </a:t>
            </a:r>
            <a:r>
              <a:rPr lang="ko-KR" altLang="en-US" sz="1400" dirty="0"/>
              <a:t>최대 체력</a:t>
            </a:r>
            <a:r>
              <a:rPr lang="en-US" altLang="ko-KR" sz="1400" dirty="0"/>
              <a:t>, </a:t>
            </a:r>
          </a:p>
          <a:p>
            <a:endParaRPr lang="en-US" altLang="ko-KR" sz="1400" dirty="0"/>
          </a:p>
          <a:p>
            <a:r>
              <a:rPr lang="ko-KR" altLang="en-US" sz="1400" dirty="0"/>
              <a:t>공격력</a:t>
            </a:r>
            <a:r>
              <a:rPr lang="en-US" altLang="ko-KR" sz="1400" dirty="0"/>
              <a:t>, </a:t>
            </a:r>
            <a:r>
              <a:rPr lang="ko-KR" altLang="en-US" sz="1400" dirty="0"/>
              <a:t>방어력</a:t>
            </a:r>
            <a:r>
              <a:rPr lang="en-US" altLang="ko-KR" sz="1400" dirty="0"/>
              <a:t>, </a:t>
            </a:r>
            <a:r>
              <a:rPr lang="ko-KR" altLang="en-US" sz="1400" dirty="0"/>
              <a:t>스킬 정보가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담긴 포켓몬 정보 창 등장</a:t>
            </a:r>
            <a:r>
              <a:rPr lang="en-US" altLang="ko-KR" sz="1400" dirty="0"/>
              <a:t>!</a:t>
            </a:r>
          </a:p>
          <a:p>
            <a:endParaRPr lang="en-US" altLang="ko-KR" sz="1400" dirty="0"/>
          </a:p>
          <a:p>
            <a:r>
              <a:rPr lang="ko-KR" altLang="en-US" sz="1400" dirty="0" err="1"/>
              <a:t>꼬부기를</a:t>
            </a:r>
            <a:r>
              <a:rPr lang="ko-KR" altLang="en-US" sz="1400" dirty="0"/>
              <a:t> 선택하면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꼬부기</a:t>
            </a:r>
            <a:r>
              <a:rPr lang="ko-KR" altLang="en-US" sz="1400" dirty="0"/>
              <a:t> 포켓몬 정보 창 등장</a:t>
            </a:r>
            <a:r>
              <a:rPr lang="en-US" altLang="ko-KR" sz="1400" dirty="0"/>
              <a:t>!</a:t>
            </a:r>
          </a:p>
          <a:p>
            <a:endParaRPr lang="en-US" altLang="ko-KR" sz="1400" dirty="0"/>
          </a:p>
          <a:p>
            <a:r>
              <a:rPr lang="ko-KR" altLang="en-US" sz="1400" dirty="0"/>
              <a:t>플레이어의 포켓몬의 초기 능력치</a:t>
            </a:r>
            <a:r>
              <a:rPr lang="en-US" altLang="ko-KR" sz="1400" dirty="0"/>
              <a:t>:</a:t>
            </a:r>
          </a:p>
          <a:p>
            <a:endParaRPr lang="en-US" altLang="ko-KR" sz="1400" dirty="0"/>
          </a:p>
          <a:p>
            <a:r>
              <a:rPr lang="ko-KR" altLang="en-US" sz="1400" dirty="0"/>
              <a:t>레벨</a:t>
            </a:r>
            <a:r>
              <a:rPr lang="en-US" altLang="ko-KR" sz="1400" dirty="0"/>
              <a:t>:5, </a:t>
            </a:r>
            <a:r>
              <a:rPr lang="ko-KR" altLang="en-US" sz="1400" dirty="0"/>
              <a:t>현재 체력</a:t>
            </a:r>
            <a:r>
              <a:rPr lang="en-US" altLang="ko-KR" sz="1400" dirty="0"/>
              <a:t>: 50, </a:t>
            </a:r>
            <a:r>
              <a:rPr lang="ko-KR" altLang="en-US" sz="1400" dirty="0"/>
              <a:t>최대 체력</a:t>
            </a:r>
            <a:r>
              <a:rPr lang="en-US" altLang="ko-KR" sz="1400" dirty="0"/>
              <a:t>: 50,</a:t>
            </a:r>
          </a:p>
          <a:p>
            <a:endParaRPr lang="en-US" altLang="ko-KR" sz="1400" dirty="0"/>
          </a:p>
          <a:p>
            <a:r>
              <a:rPr lang="ko-KR" altLang="en-US" sz="1400" dirty="0"/>
              <a:t>공격력</a:t>
            </a:r>
            <a:r>
              <a:rPr lang="en-US" altLang="ko-KR" sz="1400" dirty="0"/>
              <a:t>: 16, </a:t>
            </a:r>
            <a:r>
              <a:rPr lang="ko-KR" altLang="en-US" sz="1400" dirty="0"/>
              <a:t>방어력</a:t>
            </a:r>
            <a:r>
              <a:rPr lang="en-US" altLang="ko-KR" sz="1400" dirty="0"/>
              <a:t>:5,</a:t>
            </a:r>
          </a:p>
          <a:p>
            <a:endParaRPr lang="en-US" altLang="ko-KR" sz="1400" dirty="0"/>
          </a:p>
          <a:p>
            <a:r>
              <a:rPr lang="ko-KR" altLang="en-US" sz="1400" dirty="0"/>
              <a:t>스킬 데미지</a:t>
            </a:r>
            <a:r>
              <a:rPr lang="en-US" altLang="ko-KR" sz="1400" dirty="0"/>
              <a:t> </a:t>
            </a:r>
            <a:r>
              <a:rPr lang="ko-KR" altLang="en-US" sz="1400" dirty="0"/>
              <a:t>각각 </a:t>
            </a:r>
            <a:r>
              <a:rPr lang="en-US" altLang="ko-KR" sz="1400" dirty="0"/>
              <a:t>21, 26, 31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D1F774-DDF3-4353-AC95-B9791522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36" y="1018869"/>
            <a:ext cx="3017033" cy="1376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719780-6846-458F-ABE3-441489DF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30" y="4247879"/>
            <a:ext cx="3011785" cy="1374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B6D21F-7AEE-48F0-A9D7-161418F4B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536" y="2610121"/>
            <a:ext cx="3011785" cy="137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925307" y="3374660"/>
            <a:ext cx="2993127" cy="5115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25307" y="2067969"/>
            <a:ext cx="3145936" cy="988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683EC10-7C16-4FC1-88EE-993BD966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41" y="2649999"/>
            <a:ext cx="3733447" cy="170392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8AFC0-711F-46B2-9E1D-71FD06E94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764" y="2075502"/>
            <a:ext cx="3328156" cy="33858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24E276-A1C9-43A0-BB12-CFD47F931090}"/>
              </a:ext>
            </a:extLst>
          </p:cNvPr>
          <p:cNvSpPr txBox="1"/>
          <p:nvPr/>
        </p:nvSpPr>
        <p:spPr>
          <a:xfrm>
            <a:off x="4904992" y="2132755"/>
            <a:ext cx="3166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포켓몬 정보 창을 꺼도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메뉴를 통해서 다시 열람 가능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429FD27-7EB8-4508-95BB-43649BE73FBA}"/>
              </a:ext>
            </a:extLst>
          </p:cNvPr>
          <p:cNvSpPr/>
          <p:nvPr/>
        </p:nvSpPr>
        <p:spPr>
          <a:xfrm>
            <a:off x="8091558" y="2557572"/>
            <a:ext cx="736140" cy="287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B41735CD-B3FF-4A05-9311-32CFB650C4E9}"/>
              </a:ext>
            </a:extLst>
          </p:cNvPr>
          <p:cNvSpPr/>
          <p:nvPr/>
        </p:nvSpPr>
        <p:spPr>
          <a:xfrm>
            <a:off x="3994458" y="2594420"/>
            <a:ext cx="890220" cy="2879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위쪽 23">
            <a:extLst>
              <a:ext uri="{FF2B5EF4-FFF2-40B4-BE49-F238E27FC236}">
                <a16:creationId xmlns:a16="http://schemas.microsoft.com/office/drawing/2014/main" id="{B6C9C93E-8641-4005-8D6E-87AD40D9FF97}"/>
              </a:ext>
            </a:extLst>
          </p:cNvPr>
          <p:cNvSpPr/>
          <p:nvPr/>
        </p:nvSpPr>
        <p:spPr>
          <a:xfrm>
            <a:off x="7991074" y="3000855"/>
            <a:ext cx="1208069" cy="774092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E7A5F-79F1-4E0E-B187-925907371447}"/>
              </a:ext>
            </a:extLst>
          </p:cNvPr>
          <p:cNvSpPr txBox="1"/>
          <p:nvPr/>
        </p:nvSpPr>
        <p:spPr>
          <a:xfrm>
            <a:off x="4925307" y="3399105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메뉴를 통해 게임 종료 가능</a:t>
            </a:r>
          </a:p>
        </p:txBody>
      </p:sp>
    </p:spTree>
    <p:extLst>
      <p:ext uri="{BB962C8B-B14F-4D97-AF65-F5344CB8AC3E}">
        <p14:creationId xmlns:p14="http://schemas.microsoft.com/office/powerpoint/2010/main" val="405124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65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 전환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CDC5D-8D94-442C-A486-09445A7CEC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14" y="835707"/>
            <a:ext cx="2547039" cy="259792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FF7947-A761-4FBB-A335-56801350B69D}"/>
              </a:ext>
            </a:extLst>
          </p:cNvPr>
          <p:cNvCxnSpPr>
            <a:cxnSpLocks/>
          </p:cNvCxnSpPr>
          <p:nvPr/>
        </p:nvCxnSpPr>
        <p:spPr>
          <a:xfrm>
            <a:off x="4162581" y="3186596"/>
            <a:ext cx="0" cy="7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824A23E-C05E-4005-8B12-C18D02DFE9FE}"/>
              </a:ext>
            </a:extLst>
          </p:cNvPr>
          <p:cNvCxnSpPr>
            <a:cxnSpLocks/>
          </p:cNvCxnSpPr>
          <p:nvPr/>
        </p:nvCxnSpPr>
        <p:spPr>
          <a:xfrm flipH="1">
            <a:off x="1700735" y="3186596"/>
            <a:ext cx="1607736" cy="7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B8A71D-F086-4C69-A016-DD4B30F5462A}"/>
              </a:ext>
            </a:extLst>
          </p:cNvPr>
          <p:cNvCxnSpPr>
            <a:cxnSpLocks/>
          </p:cNvCxnSpPr>
          <p:nvPr/>
        </p:nvCxnSpPr>
        <p:spPr>
          <a:xfrm>
            <a:off x="4996594" y="3186596"/>
            <a:ext cx="1838849" cy="723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AC882DB-5B74-41C5-A727-E17CDBA3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" y="3988775"/>
            <a:ext cx="2068149" cy="21118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C798A0A-8C7D-450D-9F88-CFC6F22D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768" y="3988351"/>
            <a:ext cx="2059626" cy="21118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C5C0FA3-0965-442F-AFB3-3777A6E3D5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06" y="3910077"/>
            <a:ext cx="2147218" cy="21901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4DC23A-9637-4B90-832F-5435D22D26D0}"/>
              </a:ext>
            </a:extLst>
          </p:cNvPr>
          <p:cNvSpPr txBox="1"/>
          <p:nvPr/>
        </p:nvSpPr>
        <p:spPr>
          <a:xfrm>
            <a:off x="410538" y="617931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포켓몬 센터 화면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7E6C8-1B60-43BC-A55D-7B094B34C4E8}"/>
              </a:ext>
            </a:extLst>
          </p:cNvPr>
          <p:cNvSpPr txBox="1"/>
          <p:nvPr/>
        </p:nvSpPr>
        <p:spPr>
          <a:xfrm>
            <a:off x="3466717" y="617846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사냥터 화면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70A5D-CEAA-4623-973D-C81116A37348}"/>
              </a:ext>
            </a:extLst>
          </p:cNvPr>
          <p:cNvSpPr txBox="1"/>
          <p:nvPr/>
        </p:nvSpPr>
        <p:spPr>
          <a:xfrm>
            <a:off x="6262285" y="61784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태초 마을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2E2571-3B74-42F1-9432-FE49FD2D1B07}"/>
              </a:ext>
            </a:extLst>
          </p:cNvPr>
          <p:cNvSpPr txBox="1"/>
          <p:nvPr/>
        </p:nvSpPr>
        <p:spPr>
          <a:xfrm>
            <a:off x="6380249" y="1549487"/>
            <a:ext cx="50770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화면 전환 </a:t>
            </a:r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버튼</a:t>
            </a:r>
            <a:r>
              <a:rPr lang="ko-KR" altLang="en-US" sz="2400" dirty="0"/>
              <a:t>을 눌러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원하는 화면으로 자유롭게 전환 가능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81C7EF7-5054-4091-9B31-953871EC0676}"/>
              </a:ext>
            </a:extLst>
          </p:cNvPr>
          <p:cNvCxnSpPr/>
          <p:nvPr/>
        </p:nvCxnSpPr>
        <p:spPr>
          <a:xfrm flipH="1">
            <a:off x="3308471" y="1939332"/>
            <a:ext cx="4845596" cy="100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A64BA93-C773-435A-AA8A-F1A3A193D263}"/>
              </a:ext>
            </a:extLst>
          </p:cNvPr>
          <p:cNvCxnSpPr>
            <a:cxnSpLocks/>
          </p:cNvCxnSpPr>
          <p:nvPr/>
        </p:nvCxnSpPr>
        <p:spPr>
          <a:xfrm flipH="1">
            <a:off x="4162581" y="1939331"/>
            <a:ext cx="3991486" cy="99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A831F86-ADA7-42A1-A314-691E3E15C67D}"/>
              </a:ext>
            </a:extLst>
          </p:cNvPr>
          <p:cNvCxnSpPr>
            <a:cxnSpLocks/>
          </p:cNvCxnSpPr>
          <p:nvPr/>
        </p:nvCxnSpPr>
        <p:spPr>
          <a:xfrm flipH="1">
            <a:off x="4895283" y="1907946"/>
            <a:ext cx="3258784" cy="105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758670" y="4736182"/>
            <a:ext cx="6883121" cy="16995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사냥터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5D3AB6-23CA-4919-B8DC-D43C84D09B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" y="975114"/>
            <a:ext cx="3527372" cy="35855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23EBFE-7233-437A-B81F-291F9BF661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14" y="987142"/>
            <a:ext cx="3527371" cy="3597606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6752175-4ED3-48E2-B296-6FE518FA1918}"/>
              </a:ext>
            </a:extLst>
          </p:cNvPr>
          <p:cNvSpPr/>
          <p:nvPr/>
        </p:nvSpPr>
        <p:spPr>
          <a:xfrm>
            <a:off x="3021883" y="1396722"/>
            <a:ext cx="414653" cy="984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CE64E1E0-F7C4-40B0-A24E-B0043CE58A7B}"/>
              </a:ext>
            </a:extLst>
          </p:cNvPr>
          <p:cNvSpPr/>
          <p:nvPr/>
        </p:nvSpPr>
        <p:spPr>
          <a:xfrm>
            <a:off x="7335297" y="2381460"/>
            <a:ext cx="844061" cy="3315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B58F08-D469-4167-A58F-CFBF90C28D5D}"/>
              </a:ext>
            </a:extLst>
          </p:cNvPr>
          <p:cNvSpPr txBox="1"/>
          <p:nvPr/>
        </p:nvSpPr>
        <p:spPr>
          <a:xfrm>
            <a:off x="2758671" y="4804522"/>
            <a:ext cx="68831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사냥터 화면 전환 후 플레이어를 아래의 수풀로 이동시키면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플레이어가 야생 포켓몬을 만나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플레이어의 포켓몬과 야생 포켓몬의 </a:t>
            </a:r>
            <a:r>
              <a:rPr lang="ko-KR" altLang="en-US" sz="2000" dirty="0">
                <a:solidFill>
                  <a:srgbClr val="FF0000"/>
                </a:solidFill>
              </a:rPr>
              <a:t>배틀 시작</a:t>
            </a:r>
            <a:r>
              <a:rPr lang="en-US" altLang="ko-KR" sz="2000" dirty="0">
                <a:solidFill>
                  <a:srgbClr val="FF0000"/>
                </a:solidFill>
              </a:rPr>
              <a:t>!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33F470-7A35-4EB2-9DBB-939562290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287" y="975115"/>
            <a:ext cx="3539317" cy="360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0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9269895" y="6112565"/>
            <a:ext cx="2922105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갈매기형 수장 5">
            <a:extLst>
              <a:ext uri="{FF2B5EF4-FFF2-40B4-BE49-F238E27FC236}">
                <a16:creationId xmlns:a16="http://schemas.microsoft.com/office/drawing/2014/main" id="{1CABAF0A-198C-4992-B7B0-4B084BD61064}"/>
              </a:ext>
            </a:extLst>
          </p:cNvPr>
          <p:cNvSpPr/>
          <p:nvPr/>
        </p:nvSpPr>
        <p:spPr>
          <a:xfrm>
            <a:off x="7953374" y="2977814"/>
            <a:ext cx="3998705" cy="2132250"/>
          </a:xfrm>
          <a:prstGeom prst="chevron">
            <a:avLst/>
          </a:prstGeom>
          <a:solidFill>
            <a:srgbClr val="6D8C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/>
              <a:t>포켓몬스터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게임을 만들게 되었습니다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AAD8210A-010D-4E5D-881B-5A056565008D}"/>
              </a:ext>
            </a:extLst>
          </p:cNvPr>
          <p:cNvSpPr/>
          <p:nvPr/>
        </p:nvSpPr>
        <p:spPr>
          <a:xfrm>
            <a:off x="4019549" y="2956585"/>
            <a:ext cx="4090781" cy="213225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 smtClean="0"/>
              <a:t>RPG </a:t>
            </a:r>
            <a:r>
              <a:rPr lang="ko-KR" altLang="en-US" b="1" dirty="0" smtClean="0"/>
              <a:t>게임 종류로 </a:t>
            </a:r>
            <a:r>
              <a:rPr lang="ko-KR" altLang="en-US" b="1" dirty="0" err="1" smtClean="0"/>
              <a:t>턴제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배틀을</a:t>
            </a:r>
            <a:r>
              <a:rPr lang="ko-KR" altLang="en-US" b="1" dirty="0" smtClean="0"/>
              <a:t> 하는 게임을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만들어 보자 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32439DA9-BCC3-453A-AB7F-A6E155193FDE}"/>
              </a:ext>
            </a:extLst>
          </p:cNvPr>
          <p:cNvSpPr/>
          <p:nvPr/>
        </p:nvSpPr>
        <p:spPr>
          <a:xfrm>
            <a:off x="428625" y="2907592"/>
            <a:ext cx="3933825" cy="2132250"/>
          </a:xfrm>
          <a:prstGeom prst="homePlat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 smtClean="0"/>
              <a:t>게임을 만들자고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얘기가 되었습니다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5608BD6C-F679-4787-8289-56FA48C6B839}"/>
              </a:ext>
            </a:extLst>
          </p:cNvPr>
          <p:cNvSpPr/>
          <p:nvPr/>
        </p:nvSpPr>
        <p:spPr>
          <a:xfrm rot="5400000" flipV="1">
            <a:off x="1844281" y="102573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929C85DA-9B2A-4460-9FE5-B33D497E9AD3}"/>
              </a:ext>
            </a:extLst>
          </p:cNvPr>
          <p:cNvSpPr/>
          <p:nvPr/>
        </p:nvSpPr>
        <p:spPr>
          <a:xfrm rot="5400000" flipV="1">
            <a:off x="9188055" y="102573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E971A6-8C1F-45B2-84FF-4DF373B39634}"/>
              </a:ext>
            </a:extLst>
          </p:cNvPr>
          <p:cNvSpPr txBox="1"/>
          <p:nvPr/>
        </p:nvSpPr>
        <p:spPr>
          <a:xfrm>
            <a:off x="8709928" y="2072062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어떤 게임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863F0-70BD-43FE-BE41-5F700401B916}"/>
              </a:ext>
            </a:extLst>
          </p:cNvPr>
          <p:cNvSpPr txBox="1"/>
          <p:nvPr/>
        </p:nvSpPr>
        <p:spPr>
          <a:xfrm>
            <a:off x="4913711" y="2059025"/>
            <a:ext cx="1526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어떤 종류의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154756" y="117659"/>
            <a:ext cx="4890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/>
              <a:t>1). 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기획 의도</a:t>
            </a:r>
            <a:r>
              <a:rPr lang="en-US" altLang="ko-KR" sz="3200" b="1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200" b="1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왼쪽 중괄호 26">
            <a:extLst>
              <a:ext uri="{FF2B5EF4-FFF2-40B4-BE49-F238E27FC236}">
                <a16:creationId xmlns:a16="http://schemas.microsoft.com/office/drawing/2014/main" id="{5608BD6C-F679-4787-8289-56FA48C6B839}"/>
              </a:ext>
            </a:extLst>
          </p:cNvPr>
          <p:cNvSpPr/>
          <p:nvPr/>
        </p:nvSpPr>
        <p:spPr>
          <a:xfrm rot="5400000" flipV="1">
            <a:off x="5516168" y="1037197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61989" y="2063782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작품을 만들 가요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109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837412" y="5837627"/>
            <a:ext cx="3259576" cy="4616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591311" y="6281909"/>
            <a:ext cx="5305828" cy="35211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919847" y="4451471"/>
            <a:ext cx="3272153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519530" y="1761570"/>
            <a:ext cx="6304934" cy="20852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8D226-DDD7-4287-A6E7-7397583F568E}"/>
              </a:ext>
            </a:extLst>
          </p:cNvPr>
          <p:cNvSpPr txBox="1"/>
          <p:nvPr/>
        </p:nvSpPr>
        <p:spPr>
          <a:xfrm>
            <a:off x="946528" y="5837627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배틀 시작 시 화면 전환 불가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1F68B-3796-4B47-ACE0-239689F74297}"/>
              </a:ext>
            </a:extLst>
          </p:cNvPr>
          <p:cNvSpPr txBox="1"/>
          <p:nvPr/>
        </p:nvSpPr>
        <p:spPr>
          <a:xfrm>
            <a:off x="5491911" y="1815528"/>
            <a:ext cx="6792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배틀은</a:t>
            </a:r>
            <a:r>
              <a:rPr lang="ko-KR" altLang="en-US" dirty="0"/>
              <a:t> 플레이어의 포켓몬과 야생 포켓몬이 서로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차례를 주고 받으며 플레이</a:t>
            </a:r>
            <a:r>
              <a:rPr lang="en-US" altLang="ko-KR" dirty="0"/>
              <a:t>, </a:t>
            </a:r>
            <a:r>
              <a:rPr lang="ko-KR" altLang="en-US" dirty="0"/>
              <a:t>플레이어의 포켓몬이 먼저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 스킬 버튼 중 하나를 눌러 상대를 공격하고 차례를 넘기며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야생 포켓몬이 스킬로 공격을 하기 전까지 다시 </a:t>
            </a:r>
            <a:r>
              <a:rPr lang="ko-KR" altLang="en-US" dirty="0" smtClean="0"/>
              <a:t>공격 </a:t>
            </a:r>
            <a:r>
              <a:rPr lang="en-US" altLang="ko-KR" dirty="0" smtClean="0"/>
              <a:t>X</a:t>
            </a:r>
            <a:endParaRPr lang="en-US" altLang="ko-KR" dirty="0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535A3E88-4463-45C4-8052-F7291813017F}"/>
              </a:ext>
            </a:extLst>
          </p:cNvPr>
          <p:cNvSpPr/>
          <p:nvPr/>
        </p:nvSpPr>
        <p:spPr>
          <a:xfrm>
            <a:off x="8238265" y="4943789"/>
            <a:ext cx="651271" cy="40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로 굽음 19">
            <a:extLst>
              <a:ext uri="{FF2B5EF4-FFF2-40B4-BE49-F238E27FC236}">
                <a16:creationId xmlns:a16="http://schemas.microsoft.com/office/drawing/2014/main" id="{66315D39-F608-4C0C-8E4F-D1D768B06C9E}"/>
              </a:ext>
            </a:extLst>
          </p:cNvPr>
          <p:cNvSpPr/>
          <p:nvPr/>
        </p:nvSpPr>
        <p:spPr>
          <a:xfrm rot="5400000">
            <a:off x="5113063" y="5648970"/>
            <a:ext cx="1205264" cy="55965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로 굽음 20">
            <a:extLst>
              <a:ext uri="{FF2B5EF4-FFF2-40B4-BE49-F238E27FC236}">
                <a16:creationId xmlns:a16="http://schemas.microsoft.com/office/drawing/2014/main" id="{EDBAC025-EA8E-4F26-AAEF-46EEB3FF830A}"/>
              </a:ext>
            </a:extLst>
          </p:cNvPr>
          <p:cNvSpPr/>
          <p:nvPr/>
        </p:nvSpPr>
        <p:spPr>
          <a:xfrm rot="5400000">
            <a:off x="6034896" y="5971180"/>
            <a:ext cx="520879" cy="5996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453EAF-2A88-401C-B430-E006578F648E}"/>
              </a:ext>
            </a:extLst>
          </p:cNvPr>
          <p:cNvSpPr txBox="1"/>
          <p:nvPr/>
        </p:nvSpPr>
        <p:spPr>
          <a:xfrm>
            <a:off x="6595146" y="6257991"/>
            <a:ext cx="522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물대포</a:t>
            </a:r>
            <a:r>
              <a:rPr lang="ko-KR" altLang="en-US" dirty="0"/>
              <a:t> 버튼을 눌러 공격하고 상대 체력을 닳게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50916-F3AB-41A9-8CDE-8EF20E6E14A1}"/>
              </a:ext>
            </a:extLst>
          </p:cNvPr>
          <p:cNvSpPr txBox="1"/>
          <p:nvPr/>
        </p:nvSpPr>
        <p:spPr>
          <a:xfrm>
            <a:off x="8847815" y="4451471"/>
            <a:ext cx="33441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 포켓몬의 공격을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마치면 상대 포켓몬이 공격하기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전까지 공격 불가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75B3983-6EDB-4D6F-92D7-B8B31FEB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6" y="856631"/>
            <a:ext cx="4266288" cy="4351049"/>
          </a:xfrm>
          <a:prstGeom prst="rect">
            <a:avLst/>
          </a:prstGeom>
        </p:spPr>
      </p:pic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9B5A6888-EADD-4945-91D4-8CCD18DA6716}"/>
              </a:ext>
            </a:extLst>
          </p:cNvPr>
          <p:cNvSpPr/>
          <p:nvPr/>
        </p:nvSpPr>
        <p:spPr>
          <a:xfrm>
            <a:off x="3934847" y="2630224"/>
            <a:ext cx="1708220" cy="40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76E1C3D-089B-464E-848D-A068DF2C848E}"/>
              </a:ext>
            </a:extLst>
          </p:cNvPr>
          <p:cNvSpPr/>
          <p:nvPr/>
        </p:nvSpPr>
        <p:spPr>
          <a:xfrm>
            <a:off x="2234645" y="5144755"/>
            <a:ext cx="371789" cy="5426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46C200A-E507-4A05-92DA-2F325C40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420" y="4018310"/>
            <a:ext cx="3645449" cy="2286522"/>
          </a:xfrm>
          <a:prstGeom prst="rect">
            <a:avLst/>
          </a:prstGeom>
        </p:spPr>
      </p:pic>
      <p:sp>
        <p:nvSpPr>
          <p:cNvPr id="30" name="화살표: 왼쪽 29">
            <a:extLst>
              <a:ext uri="{FF2B5EF4-FFF2-40B4-BE49-F238E27FC236}">
                <a16:creationId xmlns:a16="http://schemas.microsoft.com/office/drawing/2014/main" id="{B0E8E58D-3897-4C53-8D35-556605B43395}"/>
              </a:ext>
            </a:extLst>
          </p:cNvPr>
          <p:cNvSpPr/>
          <p:nvPr/>
        </p:nvSpPr>
        <p:spPr>
          <a:xfrm>
            <a:off x="8238264" y="4967707"/>
            <a:ext cx="651271" cy="40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위로 굽음 30">
            <a:extLst>
              <a:ext uri="{FF2B5EF4-FFF2-40B4-BE49-F238E27FC236}">
                <a16:creationId xmlns:a16="http://schemas.microsoft.com/office/drawing/2014/main" id="{983A4EF8-667B-450C-96B9-9DA6A29F4240}"/>
              </a:ext>
            </a:extLst>
          </p:cNvPr>
          <p:cNvSpPr/>
          <p:nvPr/>
        </p:nvSpPr>
        <p:spPr>
          <a:xfrm rot="5400000">
            <a:off x="5109230" y="5651396"/>
            <a:ext cx="1205264" cy="55965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로 굽음 31">
            <a:extLst>
              <a:ext uri="{FF2B5EF4-FFF2-40B4-BE49-F238E27FC236}">
                <a16:creationId xmlns:a16="http://schemas.microsoft.com/office/drawing/2014/main" id="{F28BCB63-2ADD-4315-9A07-30C8FF94A671}"/>
              </a:ext>
            </a:extLst>
          </p:cNvPr>
          <p:cNvSpPr/>
          <p:nvPr/>
        </p:nvSpPr>
        <p:spPr>
          <a:xfrm rot="5400000">
            <a:off x="6031062" y="5958181"/>
            <a:ext cx="520879" cy="5996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1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316010" y="3569746"/>
            <a:ext cx="4648794" cy="8763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230764" y="975114"/>
            <a:ext cx="5692340" cy="19791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B6C1A5-357D-4C13-9219-F7E6B5E20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5"/>
            <a:ext cx="3976740" cy="2496788"/>
          </a:xfrm>
          <a:prstGeom prst="rect">
            <a:avLst/>
          </a:prstGeom>
        </p:spPr>
      </p:pic>
      <p:sp>
        <p:nvSpPr>
          <p:cNvPr id="24" name="화살표: 위로 굽음 23">
            <a:extLst>
              <a:ext uri="{FF2B5EF4-FFF2-40B4-BE49-F238E27FC236}">
                <a16:creationId xmlns:a16="http://schemas.microsoft.com/office/drawing/2014/main" id="{AD28E591-4254-4D17-AF28-77766440FDAA}"/>
              </a:ext>
            </a:extLst>
          </p:cNvPr>
          <p:cNvSpPr/>
          <p:nvPr/>
        </p:nvSpPr>
        <p:spPr>
          <a:xfrm rot="5400000">
            <a:off x="957670" y="2557145"/>
            <a:ext cx="1986994" cy="5153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위로 굽음 24">
            <a:extLst>
              <a:ext uri="{FF2B5EF4-FFF2-40B4-BE49-F238E27FC236}">
                <a16:creationId xmlns:a16="http://schemas.microsoft.com/office/drawing/2014/main" id="{8E308738-5AF7-45F3-BEE8-0F5DC6FF36FA}"/>
              </a:ext>
            </a:extLst>
          </p:cNvPr>
          <p:cNvSpPr/>
          <p:nvPr/>
        </p:nvSpPr>
        <p:spPr>
          <a:xfrm rot="5400000">
            <a:off x="637167" y="2827914"/>
            <a:ext cx="1445460" cy="5153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48806-BF81-4F92-98E7-7B7C98DFFD86}"/>
              </a:ext>
            </a:extLst>
          </p:cNvPr>
          <p:cNvSpPr txBox="1"/>
          <p:nvPr/>
        </p:nvSpPr>
        <p:spPr>
          <a:xfrm>
            <a:off x="2284754" y="3522780"/>
            <a:ext cx="4604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야생 포켓몬이 자신의 차례에 무작위 스킬로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포켓몬을 공격하여 체력 저하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DE495E-ACD9-4779-BB9E-45BF2D0C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0" y="975115"/>
            <a:ext cx="3980680" cy="2496788"/>
          </a:xfrm>
          <a:prstGeom prst="rect">
            <a:avLst/>
          </a:prstGeom>
        </p:spPr>
      </p:pic>
      <p:sp>
        <p:nvSpPr>
          <p:cNvPr id="26" name="화살표: 위로 굽음 25">
            <a:extLst>
              <a:ext uri="{FF2B5EF4-FFF2-40B4-BE49-F238E27FC236}">
                <a16:creationId xmlns:a16="http://schemas.microsoft.com/office/drawing/2014/main" id="{28B76AE4-469A-4DDE-A610-E6C820FD5B38}"/>
              </a:ext>
            </a:extLst>
          </p:cNvPr>
          <p:cNvSpPr/>
          <p:nvPr/>
        </p:nvSpPr>
        <p:spPr>
          <a:xfrm rot="5400000">
            <a:off x="637166" y="2813674"/>
            <a:ext cx="1445460" cy="5153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8BC5AD79-EEDD-4162-BE98-43429D7AEF79}"/>
              </a:ext>
            </a:extLst>
          </p:cNvPr>
          <p:cNvSpPr/>
          <p:nvPr/>
        </p:nvSpPr>
        <p:spPr>
          <a:xfrm rot="5400000">
            <a:off x="957670" y="2542908"/>
            <a:ext cx="1986994" cy="51536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DE35032F-5A6D-4569-A27D-12CA02AA5665}"/>
              </a:ext>
            </a:extLst>
          </p:cNvPr>
          <p:cNvSpPr/>
          <p:nvPr/>
        </p:nvSpPr>
        <p:spPr>
          <a:xfrm>
            <a:off x="4019341" y="2091560"/>
            <a:ext cx="1211423" cy="361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505076-6816-46A0-A9FF-79926A3F79EA}"/>
              </a:ext>
            </a:extLst>
          </p:cNvPr>
          <p:cNvSpPr txBox="1"/>
          <p:nvPr/>
        </p:nvSpPr>
        <p:spPr>
          <a:xfrm>
            <a:off x="5230764" y="961657"/>
            <a:ext cx="544732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야생 포켓몬의 차례가 끝나고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플레이어의 포켓몬의 차례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과정을 반복하여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포켓몬 중 하나의 체력이 </a:t>
            </a:r>
            <a:r>
              <a:rPr lang="en-US" altLang="ko-KR" dirty="0"/>
              <a:t>0 </a:t>
            </a:r>
            <a:r>
              <a:rPr lang="ko-KR" altLang="en-US" dirty="0"/>
              <a:t>이하가 될 시</a:t>
            </a:r>
            <a:r>
              <a:rPr lang="en-US" altLang="ko-KR" dirty="0"/>
              <a:t> </a:t>
            </a:r>
            <a:r>
              <a:rPr lang="ko-KR" altLang="en-US" dirty="0"/>
              <a:t>배틀 종료</a:t>
            </a: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37F0DB4B-CF07-4D30-B84F-FCECA3C6DDC4}"/>
              </a:ext>
            </a:extLst>
          </p:cNvPr>
          <p:cNvSpPr/>
          <p:nvPr/>
        </p:nvSpPr>
        <p:spPr>
          <a:xfrm>
            <a:off x="8598629" y="2954260"/>
            <a:ext cx="602901" cy="10650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6C32D40C-AAEC-44DF-A53E-34EEB2A3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484" y="4019318"/>
            <a:ext cx="4234739" cy="265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547067" y="6184754"/>
            <a:ext cx="3602327" cy="4616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314940" y="3776989"/>
            <a:ext cx="4707556" cy="9127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314940" y="1138321"/>
            <a:ext cx="5547450" cy="20586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67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6B4032-EA20-4331-952E-1DB1D5C1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69666"/>
            <a:ext cx="4801810" cy="4918668"/>
          </a:xfrm>
          <a:prstGeom prst="rect">
            <a:avLst/>
          </a:prstGeom>
        </p:spPr>
      </p:pic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1FF5C490-7240-450C-8878-8A404D8AE728}"/>
              </a:ext>
            </a:extLst>
          </p:cNvPr>
          <p:cNvSpPr/>
          <p:nvPr/>
        </p:nvSpPr>
        <p:spPr>
          <a:xfrm rot="5400000">
            <a:off x="2592475" y="5836397"/>
            <a:ext cx="713433" cy="7636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B4A9F-7F62-47D3-B33F-C7C54569790E}"/>
              </a:ext>
            </a:extLst>
          </p:cNvPr>
          <p:cNvSpPr txBox="1"/>
          <p:nvPr/>
        </p:nvSpPr>
        <p:spPr>
          <a:xfrm>
            <a:off x="3547068" y="6218234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배틀 종료 시 다시 화면 전환 가능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AD007D2-1381-4DCE-B2A4-1D91FB33EB47}"/>
              </a:ext>
            </a:extLst>
          </p:cNvPr>
          <p:cNvSpPr/>
          <p:nvPr/>
        </p:nvSpPr>
        <p:spPr>
          <a:xfrm>
            <a:off x="2289488" y="2409885"/>
            <a:ext cx="3895411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위로 굽음 11">
            <a:extLst>
              <a:ext uri="{FF2B5EF4-FFF2-40B4-BE49-F238E27FC236}">
                <a16:creationId xmlns:a16="http://schemas.microsoft.com/office/drawing/2014/main" id="{CDE52BB8-DFB7-4256-8AF8-BF8076673A36}"/>
              </a:ext>
            </a:extLst>
          </p:cNvPr>
          <p:cNvSpPr/>
          <p:nvPr/>
        </p:nvSpPr>
        <p:spPr>
          <a:xfrm>
            <a:off x="2240783" y="2790537"/>
            <a:ext cx="653142" cy="113879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DEB2F-9720-4098-9CE2-0CB0FC8C2982}"/>
              </a:ext>
            </a:extLst>
          </p:cNvPr>
          <p:cNvSpPr txBox="1"/>
          <p:nvPr/>
        </p:nvSpPr>
        <p:spPr>
          <a:xfrm>
            <a:off x="6282016" y="1165608"/>
            <a:ext cx="558037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플레이어의 포켓몬의 승리 시 포켓몬 레벨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레벨은 </a:t>
            </a:r>
            <a:r>
              <a:rPr lang="ko-KR" altLang="en-US" dirty="0" err="1"/>
              <a:t>배틀에서</a:t>
            </a:r>
            <a:r>
              <a:rPr lang="ko-KR" altLang="en-US" dirty="0"/>
              <a:t> 승리한 야생 포켓몬의 레벨만큼 증가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증가한 레벨 </a:t>
            </a:r>
            <a:r>
              <a:rPr lang="en-US" altLang="ko-KR" dirty="0"/>
              <a:t>1</a:t>
            </a:r>
            <a:r>
              <a:rPr lang="ko-KR" altLang="en-US" dirty="0"/>
              <a:t>당 포켓몬의 현재체력 </a:t>
            </a:r>
            <a:r>
              <a:rPr lang="en-US" altLang="ko-KR" dirty="0"/>
              <a:t>10, </a:t>
            </a:r>
            <a:r>
              <a:rPr lang="ko-KR" altLang="en-US" dirty="0"/>
              <a:t>최대체력 </a:t>
            </a:r>
            <a:r>
              <a:rPr lang="en-US" altLang="ko-KR" dirty="0"/>
              <a:t>10,</a:t>
            </a:r>
          </a:p>
          <a:p>
            <a:endParaRPr lang="en-US" altLang="ko-KR" dirty="0"/>
          </a:p>
          <a:p>
            <a:r>
              <a:rPr lang="ko-KR" altLang="en-US" dirty="0"/>
              <a:t>공격력 </a:t>
            </a:r>
            <a:r>
              <a:rPr lang="en-US" altLang="ko-KR" dirty="0"/>
              <a:t>1, </a:t>
            </a:r>
            <a:r>
              <a:rPr lang="ko-KR" altLang="en-US" dirty="0"/>
              <a:t>방어력 </a:t>
            </a:r>
            <a:r>
              <a:rPr lang="en-US" altLang="ko-KR" dirty="0"/>
              <a:t>1, </a:t>
            </a:r>
            <a:r>
              <a:rPr lang="ko-KR" altLang="en-US" dirty="0"/>
              <a:t>모든 스킬들 데미지 </a:t>
            </a:r>
            <a:r>
              <a:rPr lang="en-US" altLang="ko-KR" dirty="0"/>
              <a:t>1</a:t>
            </a:r>
            <a:r>
              <a:rPr lang="ko-KR" altLang="en-US" dirty="0"/>
              <a:t>씩 상승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3" name="화살표: 위로 굽음 22">
            <a:extLst>
              <a:ext uri="{FF2B5EF4-FFF2-40B4-BE49-F238E27FC236}">
                <a16:creationId xmlns:a16="http://schemas.microsoft.com/office/drawing/2014/main" id="{B96E85B9-DD36-44B4-86FE-E861C0EC59EB}"/>
              </a:ext>
            </a:extLst>
          </p:cNvPr>
          <p:cNvSpPr/>
          <p:nvPr/>
        </p:nvSpPr>
        <p:spPr>
          <a:xfrm rot="5400000">
            <a:off x="4507657" y="2458075"/>
            <a:ext cx="716652" cy="263783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CDB39-55D7-4AC7-9A37-283902563C0E}"/>
              </a:ext>
            </a:extLst>
          </p:cNvPr>
          <p:cNvSpPr txBox="1"/>
          <p:nvPr/>
        </p:nvSpPr>
        <p:spPr>
          <a:xfrm>
            <a:off x="6282016" y="3766409"/>
            <a:ext cx="44117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배틀 종료 시 배틀 종료 버튼 등장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버튼 누를 시 배틀 창 및 배틀 승리 창 닫음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B8AD9D-2266-4792-B030-404AA0DA7F97}"/>
              </a:ext>
            </a:extLst>
          </p:cNvPr>
          <p:cNvSpPr/>
          <p:nvPr/>
        </p:nvSpPr>
        <p:spPr>
          <a:xfrm>
            <a:off x="8361053" y="5110238"/>
            <a:ext cx="3707842" cy="139682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E6CFBF-E8CA-4E6B-BC3D-C2B71F622089}"/>
              </a:ext>
            </a:extLst>
          </p:cNvPr>
          <p:cNvSpPr txBox="1"/>
          <p:nvPr/>
        </p:nvSpPr>
        <p:spPr>
          <a:xfrm>
            <a:off x="8460497" y="5110238"/>
            <a:ext cx="3401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야생 포켓몬의 종류와 레벨은</a:t>
            </a:r>
            <a:endParaRPr lang="en-US" altLang="ko-KR" dirty="0"/>
          </a:p>
          <a:p>
            <a:r>
              <a:rPr lang="ko-KR" altLang="en-US" dirty="0"/>
              <a:t>아래 중에서 무작위로 등장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ko-KR" altLang="en-US" dirty="0" err="1"/>
              <a:t>캐터피</a:t>
            </a:r>
            <a:r>
              <a:rPr lang="en-US" altLang="ko-KR" dirty="0"/>
              <a:t>, </a:t>
            </a:r>
            <a:r>
              <a:rPr lang="ko-KR" altLang="en-US" dirty="0"/>
              <a:t>이브이</a:t>
            </a:r>
            <a:r>
              <a:rPr lang="en-US" altLang="ko-KR" dirty="0"/>
              <a:t>, </a:t>
            </a:r>
            <a:r>
              <a:rPr lang="ko-KR" altLang="en-US" dirty="0"/>
              <a:t>구구</a:t>
            </a:r>
            <a:r>
              <a:rPr lang="en-US" altLang="ko-KR" dirty="0"/>
              <a:t>, </a:t>
            </a:r>
            <a:r>
              <a:rPr lang="ko-KR" altLang="en-US" dirty="0" err="1"/>
              <a:t>꼬렛</a:t>
            </a:r>
            <a:endParaRPr lang="en-US" altLang="ko-KR" dirty="0"/>
          </a:p>
          <a:p>
            <a:r>
              <a:rPr lang="ko-KR" altLang="en-US" dirty="0"/>
              <a:t>레벨</a:t>
            </a:r>
            <a:r>
              <a:rPr lang="en-US" altLang="ko-KR" dirty="0"/>
              <a:t>: 1~5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1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437507" y="4527714"/>
            <a:ext cx="5517048" cy="19851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65476" y="3357423"/>
            <a:ext cx="1283713" cy="4616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 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3D866-98E1-43D1-A726-1657A52A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9773"/>
            <a:ext cx="5689997" cy="5803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29DF2-0712-429D-98B6-934FCCF8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57" y="1152772"/>
            <a:ext cx="4297998" cy="27285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288E1F-FF08-4C4F-A409-564C3B385F71}"/>
              </a:ext>
            </a:extLst>
          </p:cNvPr>
          <p:cNvSpPr txBox="1"/>
          <p:nvPr/>
        </p:nvSpPr>
        <p:spPr>
          <a:xfrm>
            <a:off x="6437507" y="4481565"/>
            <a:ext cx="54248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여러 야생 포켓몬과 </a:t>
            </a:r>
            <a:r>
              <a:rPr lang="ko-KR" altLang="en-US" dirty="0" err="1"/>
              <a:t>배틀을</a:t>
            </a:r>
            <a:r>
              <a:rPr lang="ko-KR" altLang="en-US" dirty="0"/>
              <a:t> 반복하여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포켓몬의 레벨이 </a:t>
            </a:r>
            <a:r>
              <a:rPr lang="en-US" altLang="ko-KR" dirty="0"/>
              <a:t>10 </a:t>
            </a:r>
            <a:r>
              <a:rPr lang="ko-KR" altLang="en-US" dirty="0"/>
              <a:t>이상 달성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보스 포켓몬 </a:t>
            </a:r>
            <a:r>
              <a:rPr lang="ko-KR" altLang="en-US" dirty="0"/>
              <a:t>등장</a:t>
            </a:r>
            <a:r>
              <a:rPr lang="en-US" altLang="ko-KR" dirty="0"/>
              <a:t>! </a:t>
            </a:r>
            <a:r>
              <a:rPr lang="ko-KR" altLang="en-US" dirty="0"/>
              <a:t>보스 포켓몬과의 </a:t>
            </a:r>
            <a:r>
              <a:rPr lang="ko-KR" altLang="en-US" dirty="0" err="1"/>
              <a:t>배틀에서</a:t>
            </a:r>
            <a:r>
              <a:rPr lang="ko-KR" altLang="en-US" dirty="0"/>
              <a:t> 승리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 클리어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9" name="화살표: 위로 굽음 18">
            <a:extLst>
              <a:ext uri="{FF2B5EF4-FFF2-40B4-BE49-F238E27FC236}">
                <a16:creationId xmlns:a16="http://schemas.microsoft.com/office/drawing/2014/main" id="{446360C3-49C0-4460-828E-5C69CC1AC7F5}"/>
              </a:ext>
            </a:extLst>
          </p:cNvPr>
          <p:cNvSpPr/>
          <p:nvPr/>
        </p:nvSpPr>
        <p:spPr>
          <a:xfrm rot="5400000">
            <a:off x="3086154" y="2586721"/>
            <a:ext cx="2584368" cy="389727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8252B1-63CB-4376-9BF4-AF1ADBBE2F36}"/>
              </a:ext>
            </a:extLst>
          </p:cNvPr>
          <p:cNvCxnSpPr>
            <a:cxnSpLocks/>
          </p:cNvCxnSpPr>
          <p:nvPr/>
        </p:nvCxnSpPr>
        <p:spPr>
          <a:xfrm>
            <a:off x="7349189" y="3542089"/>
            <a:ext cx="408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F1D374-4BE6-4BE4-80E8-685BC543692B}"/>
              </a:ext>
            </a:extLst>
          </p:cNvPr>
          <p:cNvSpPr txBox="1"/>
          <p:nvPr/>
        </p:nvSpPr>
        <p:spPr>
          <a:xfrm>
            <a:off x="6019607" y="33574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포켓몬</a:t>
            </a:r>
          </a:p>
        </p:txBody>
      </p:sp>
    </p:spTree>
    <p:extLst>
      <p:ext uri="{BB962C8B-B14F-4D97-AF65-F5344CB8AC3E}">
        <p14:creationId xmlns:p14="http://schemas.microsoft.com/office/powerpoint/2010/main" val="401024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98498" y="3977391"/>
            <a:ext cx="4590337" cy="2031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센터 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CD0C5F-2C95-479E-BD85-8E8157FB7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1054083"/>
            <a:ext cx="4208555" cy="192023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8B41E472-B56A-43D0-807B-9C4ED6DCA437}"/>
              </a:ext>
            </a:extLst>
          </p:cNvPr>
          <p:cNvSpPr/>
          <p:nvPr/>
        </p:nvSpPr>
        <p:spPr>
          <a:xfrm>
            <a:off x="2770275" y="1666392"/>
            <a:ext cx="321547" cy="22172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037318-29DE-4F68-A16E-69FBEF930DBC}"/>
              </a:ext>
            </a:extLst>
          </p:cNvPr>
          <p:cNvSpPr txBox="1"/>
          <p:nvPr/>
        </p:nvSpPr>
        <p:spPr>
          <a:xfrm>
            <a:off x="498498" y="3977392"/>
            <a:ext cx="44839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배틀이</a:t>
            </a:r>
            <a:r>
              <a:rPr lang="ko-KR" altLang="en-US" dirty="0"/>
              <a:t> 끝난 후 공격받은 현재 체력은 유지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현재 체력을 최대 체력으로 회복하기 위해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센터 이동 버튼을 눌러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센터 화면으로 이동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D72391-1B2F-44C9-A792-062329338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34" y="955571"/>
            <a:ext cx="3963121" cy="4037484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7A46363-E75A-42FD-B149-79A0E72E2740}"/>
              </a:ext>
            </a:extLst>
          </p:cNvPr>
          <p:cNvSpPr/>
          <p:nvPr/>
        </p:nvSpPr>
        <p:spPr>
          <a:xfrm rot="16200000">
            <a:off x="5474686" y="4035455"/>
            <a:ext cx="321547" cy="9210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145229" y="4190162"/>
            <a:ext cx="3275746" cy="25059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센터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6ED93-8EDF-41D7-AF71-6C094812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1" y="975116"/>
            <a:ext cx="4743820" cy="48328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5D81DD-401C-43CA-BBB6-40ACC47D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782" y="975115"/>
            <a:ext cx="2631685" cy="2943742"/>
          </a:xfrm>
          <a:prstGeom prst="rect">
            <a:avLst/>
          </a:prstGeom>
        </p:spPr>
      </p:pic>
      <p:sp>
        <p:nvSpPr>
          <p:cNvPr id="12" name="화살표: 위쪽 11">
            <a:extLst>
              <a:ext uri="{FF2B5EF4-FFF2-40B4-BE49-F238E27FC236}">
                <a16:creationId xmlns:a16="http://schemas.microsoft.com/office/drawing/2014/main" id="{FDA1AA17-D52A-40D5-A905-F35B2916491A}"/>
              </a:ext>
            </a:extLst>
          </p:cNvPr>
          <p:cNvSpPr/>
          <p:nvPr/>
        </p:nvSpPr>
        <p:spPr>
          <a:xfrm>
            <a:off x="6672105" y="2400286"/>
            <a:ext cx="391886" cy="11681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5632B8-A2BC-4AB3-9151-45255D62E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14" y="975115"/>
            <a:ext cx="2740355" cy="29437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F6C3B2-715D-4549-BCF3-279FEAFFB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988" y="4058263"/>
            <a:ext cx="3468377" cy="26378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17D740-925F-4EB4-82B0-1230FBD6C738}"/>
              </a:ext>
            </a:extLst>
          </p:cNvPr>
          <p:cNvSpPr txBox="1"/>
          <p:nvPr/>
        </p:nvSpPr>
        <p:spPr>
          <a:xfrm>
            <a:off x="5210038" y="4190163"/>
            <a:ext cx="32191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플레이어를 이동시켜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앞의 </a:t>
            </a:r>
            <a:r>
              <a:rPr lang="ko-KR" altLang="en-US" dirty="0" err="1"/>
              <a:t>간호순</a:t>
            </a:r>
            <a:r>
              <a:rPr lang="ko-KR" altLang="en-US" dirty="0"/>
              <a:t> </a:t>
            </a:r>
            <a:r>
              <a:rPr lang="en-US" altLang="ko-KR" dirty="0"/>
              <a:t>NPC</a:t>
            </a:r>
            <a:r>
              <a:rPr lang="ko-KR" altLang="en-US" dirty="0"/>
              <a:t>를 조우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 후 나타나는 치료 창을 눌러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포켓몬의 체력을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회복</a:t>
            </a:r>
          </a:p>
        </p:txBody>
      </p:sp>
    </p:spTree>
    <p:extLst>
      <p:ext uri="{BB962C8B-B14F-4D97-AF65-F5344CB8AC3E}">
        <p14:creationId xmlns:p14="http://schemas.microsoft.com/office/powerpoint/2010/main" val="338732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781298" y="5748349"/>
            <a:ext cx="4497204" cy="923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9610" y="4923692"/>
            <a:ext cx="6948892" cy="46163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937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치료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DF7FF1-EB1B-4EEF-AA68-496B0DEC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6"/>
            <a:ext cx="2682475" cy="34260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D11FC0-E39E-42A0-AEB6-AD8D0DE8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79" y="975115"/>
            <a:ext cx="2682475" cy="3426063"/>
          </a:xfrm>
          <a:prstGeom prst="rect">
            <a:avLst/>
          </a:prstGeom>
        </p:spPr>
      </p:pic>
      <p:sp>
        <p:nvSpPr>
          <p:cNvPr id="14" name="화살표: 위쪽 13">
            <a:extLst>
              <a:ext uri="{FF2B5EF4-FFF2-40B4-BE49-F238E27FC236}">
                <a16:creationId xmlns:a16="http://schemas.microsoft.com/office/drawing/2014/main" id="{B16A0DA7-3FA0-4288-9546-248F137436D8}"/>
              </a:ext>
            </a:extLst>
          </p:cNvPr>
          <p:cNvSpPr/>
          <p:nvPr/>
        </p:nvSpPr>
        <p:spPr>
          <a:xfrm>
            <a:off x="1453941" y="2873829"/>
            <a:ext cx="341644" cy="18991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939E7017-14F9-46D6-B4E1-51ED18D73129}"/>
              </a:ext>
            </a:extLst>
          </p:cNvPr>
          <p:cNvSpPr/>
          <p:nvPr/>
        </p:nvSpPr>
        <p:spPr>
          <a:xfrm rot="5400000">
            <a:off x="3951714" y="2482160"/>
            <a:ext cx="341644" cy="26824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87FE-E098-4D70-A13F-7CCB388872DE}"/>
              </a:ext>
            </a:extLst>
          </p:cNvPr>
          <p:cNvSpPr txBox="1"/>
          <p:nvPr/>
        </p:nvSpPr>
        <p:spPr>
          <a:xfrm>
            <a:off x="329610" y="4923692"/>
            <a:ext cx="691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버튼을 눌러 플레이어의 포켓몬의 현재 체력을 최대 체력으로 회복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26ACF3D-833C-4691-9E33-0FB38B90E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548" y="880925"/>
            <a:ext cx="4581493" cy="4667459"/>
          </a:xfrm>
          <a:prstGeom prst="rect">
            <a:avLst/>
          </a:prstGeom>
        </p:spPr>
      </p:pic>
      <p:sp>
        <p:nvSpPr>
          <p:cNvPr id="22" name="화살표: 위로 굽음 21">
            <a:extLst>
              <a:ext uri="{FF2B5EF4-FFF2-40B4-BE49-F238E27FC236}">
                <a16:creationId xmlns:a16="http://schemas.microsoft.com/office/drawing/2014/main" id="{44C2B568-E630-436B-8888-F4A742419465}"/>
              </a:ext>
            </a:extLst>
          </p:cNvPr>
          <p:cNvSpPr/>
          <p:nvPr/>
        </p:nvSpPr>
        <p:spPr>
          <a:xfrm>
            <a:off x="7278502" y="5535763"/>
            <a:ext cx="2713055" cy="83400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5E626-6190-4FB1-8861-A8C51A3D7AA9}"/>
              </a:ext>
            </a:extLst>
          </p:cNvPr>
          <p:cNvSpPr txBox="1"/>
          <p:nvPr/>
        </p:nvSpPr>
        <p:spPr>
          <a:xfrm>
            <a:off x="2905189" y="5748349"/>
            <a:ext cx="4373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치료와 </a:t>
            </a:r>
            <a:r>
              <a:rPr lang="ko-KR" altLang="en-US" dirty="0" err="1"/>
              <a:t>배틀의</a:t>
            </a:r>
            <a:r>
              <a:rPr lang="ko-KR" altLang="en-US" dirty="0"/>
              <a:t> 반복으로 포켓몬을 육성 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보스에게 도전하여 게임 클리어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698459" y="3185376"/>
            <a:ext cx="2980020" cy="266877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78392" y="1032758"/>
            <a:ext cx="5609825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66527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보스 배틀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사냥터 화면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3B0162-9560-4601-9DAB-E1A767D7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9" y="975115"/>
            <a:ext cx="4019824" cy="2700611"/>
          </a:xfrm>
          <a:prstGeom prst="rect">
            <a:avLst/>
          </a:prstGeom>
        </p:spPr>
      </p:pic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0D6C63BC-DF8E-4899-A890-6B6C3D188004}"/>
              </a:ext>
            </a:extLst>
          </p:cNvPr>
          <p:cNvSpPr/>
          <p:nvPr/>
        </p:nvSpPr>
        <p:spPr>
          <a:xfrm rot="19325902">
            <a:off x="745847" y="2054387"/>
            <a:ext cx="2911894" cy="5225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B15989-4DE2-412A-96C9-BC9AFB71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89" y="3795581"/>
            <a:ext cx="4019824" cy="2550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72AB34-6C90-42E2-B12B-12F25AFB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45" y="3239919"/>
            <a:ext cx="3892932" cy="2441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14DD5D-96B6-4E9A-B083-1B501F7FB67F}"/>
              </a:ext>
            </a:extLst>
          </p:cNvPr>
          <p:cNvSpPr txBox="1"/>
          <p:nvPr/>
        </p:nvSpPr>
        <p:spPr>
          <a:xfrm>
            <a:off x="4478392" y="1032758"/>
            <a:ext cx="55274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사냥터에서 플레이어를 보스 포켓몬 앞으로 이동하여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보스 포켓몬과의 배틀 시작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배틀 방식은 야생 포켓몬과의 </a:t>
            </a:r>
            <a:r>
              <a:rPr lang="ko-KR" altLang="en-US" dirty="0" err="1"/>
              <a:t>배틀과</a:t>
            </a:r>
            <a:r>
              <a:rPr lang="ko-KR" altLang="en-US" dirty="0"/>
              <a:t> 동일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BC41B8-C58F-4243-9713-4BDEB7BBA908}"/>
              </a:ext>
            </a:extLst>
          </p:cNvPr>
          <p:cNvSpPr txBox="1"/>
          <p:nvPr/>
        </p:nvSpPr>
        <p:spPr>
          <a:xfrm>
            <a:off x="8698458" y="3239919"/>
            <a:ext cx="33696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보스 포켓몬 정보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이름</a:t>
            </a:r>
            <a:r>
              <a:rPr lang="en-US" altLang="ko-KR" dirty="0"/>
              <a:t>: </a:t>
            </a:r>
            <a:r>
              <a:rPr lang="ko-KR" altLang="en-US" dirty="0" err="1"/>
              <a:t>뮤츠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레벨</a:t>
            </a:r>
            <a:r>
              <a:rPr lang="en-US" altLang="ko-KR" dirty="0"/>
              <a:t>:50, </a:t>
            </a:r>
            <a:r>
              <a:rPr lang="ko-KR" altLang="en-US" dirty="0"/>
              <a:t>체력</a:t>
            </a:r>
            <a:r>
              <a:rPr lang="en-US" altLang="ko-KR" dirty="0"/>
              <a:t>: 150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공격력</a:t>
            </a:r>
            <a:r>
              <a:rPr lang="en-US" altLang="ko-KR" dirty="0"/>
              <a:t>: 10, </a:t>
            </a:r>
            <a:r>
              <a:rPr lang="ko-KR" altLang="en-US" dirty="0"/>
              <a:t>방어력</a:t>
            </a:r>
            <a:r>
              <a:rPr lang="en-US" altLang="ko-KR" dirty="0"/>
              <a:t>:10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스킬 이름</a:t>
            </a:r>
            <a:r>
              <a:rPr lang="en-US" altLang="ko-KR" dirty="0"/>
              <a:t>(</a:t>
            </a:r>
            <a:r>
              <a:rPr lang="ko-KR" altLang="en-US" dirty="0"/>
              <a:t>스킬 데미지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염동력</a:t>
            </a:r>
            <a:r>
              <a:rPr lang="en-US" altLang="ko-KR" dirty="0"/>
              <a:t>(20)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 err="1"/>
              <a:t>사이코키네시스</a:t>
            </a:r>
            <a:r>
              <a:rPr lang="en-US" altLang="ko-KR" dirty="0"/>
              <a:t>(30)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정신 파괴</a:t>
            </a:r>
            <a:r>
              <a:rPr lang="en-US" altLang="ko-KR" dirty="0"/>
              <a:t>(40)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70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322954" y="1302082"/>
            <a:ext cx="4848629" cy="31393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565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배틀 패배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17D55-5845-4930-A052-4FBC207E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43127"/>
            <a:ext cx="5702420" cy="5803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F09CCB-4B60-4744-ACCE-B3114F4B9D26}"/>
              </a:ext>
            </a:extLst>
          </p:cNvPr>
          <p:cNvSpPr txBox="1"/>
          <p:nvPr/>
        </p:nvSpPr>
        <p:spPr>
          <a:xfrm>
            <a:off x="6409093" y="1302083"/>
            <a:ext cx="47624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배틀에서</a:t>
            </a:r>
            <a:r>
              <a:rPr lang="ko-KR" altLang="en-US" dirty="0"/>
              <a:t> 플레이어의 포켓몬의 체력이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</a:t>
            </a:r>
            <a:r>
              <a:rPr lang="en-US" altLang="ko-KR" dirty="0"/>
              <a:t> 0 </a:t>
            </a:r>
            <a:r>
              <a:rPr lang="ko-KR" altLang="en-US" dirty="0"/>
              <a:t>이하가 될 시 배틀 패배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배틀 패배 후 포켓몬 센터 화면에서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플레이어의 포켓몬 치료 후 다시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보스 포켓몬 </a:t>
            </a:r>
            <a:r>
              <a:rPr lang="ko-KR" altLang="en-US" dirty="0" err="1"/>
              <a:t>배틀에</a:t>
            </a:r>
            <a:r>
              <a:rPr lang="ko-KR" altLang="en-US" dirty="0"/>
              <a:t> 도전 가능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요소는 야생 포켓몬과의 </a:t>
            </a:r>
            <a:r>
              <a:rPr lang="ko-KR" altLang="en-US" dirty="0" err="1"/>
              <a:t>배틀에서도</a:t>
            </a:r>
            <a:r>
              <a:rPr lang="ko-KR" altLang="en-US" dirty="0"/>
              <a:t> </a:t>
            </a:r>
            <a:r>
              <a:rPr lang="ko-KR" altLang="en-US" dirty="0" smtClean="0"/>
              <a:t>동일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87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591719" y="3212362"/>
            <a:ext cx="4963218" cy="3645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3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시뮬레이션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클리어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F620EF-0342-4F72-9D8D-5AEA3C09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4" y="872789"/>
            <a:ext cx="5796822" cy="58736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5C38A6-0AEE-4162-9F5A-BDFE25733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526" y="872790"/>
            <a:ext cx="5024330" cy="2292442"/>
          </a:xfrm>
          <a:prstGeom prst="rect">
            <a:avLst/>
          </a:prstGeom>
        </p:spPr>
      </p:pic>
      <p:sp>
        <p:nvSpPr>
          <p:cNvPr id="12" name="화살표: 왼쪽 11">
            <a:extLst>
              <a:ext uri="{FF2B5EF4-FFF2-40B4-BE49-F238E27FC236}">
                <a16:creationId xmlns:a16="http://schemas.microsoft.com/office/drawing/2014/main" id="{A78432CE-C505-4867-9A81-BD4D5756702C}"/>
              </a:ext>
            </a:extLst>
          </p:cNvPr>
          <p:cNvSpPr/>
          <p:nvPr/>
        </p:nvSpPr>
        <p:spPr>
          <a:xfrm>
            <a:off x="5361757" y="3637503"/>
            <a:ext cx="1229962" cy="7938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8FDE-22E6-4B02-B565-95CCF80D0070}"/>
              </a:ext>
            </a:extLst>
          </p:cNvPr>
          <p:cNvSpPr txBox="1"/>
          <p:nvPr/>
        </p:nvSpPr>
        <p:spPr>
          <a:xfrm>
            <a:off x="6591719" y="3212362"/>
            <a:ext cx="496321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포켓몬과의 </a:t>
            </a:r>
            <a:r>
              <a:rPr lang="ko-KR" altLang="en-US" dirty="0" err="1"/>
              <a:t>배틀에서</a:t>
            </a:r>
            <a:r>
              <a:rPr lang="ko-KR" altLang="en-US" dirty="0"/>
              <a:t> 승리 시 게임 클리어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게임 클리어 후 게임을 종료할지 계속할 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고를 수</a:t>
            </a:r>
            <a:r>
              <a:rPr lang="en-US" altLang="ko-KR" dirty="0"/>
              <a:t> </a:t>
            </a:r>
            <a:r>
              <a:rPr lang="ko-KR" altLang="en-US" dirty="0"/>
              <a:t>있는 창 등장</a:t>
            </a:r>
            <a:r>
              <a:rPr lang="en-US" altLang="ko-KR" dirty="0"/>
              <a:t>. </a:t>
            </a:r>
            <a:r>
              <a:rPr lang="ko-KR" altLang="en-US" dirty="0"/>
              <a:t>게임 종료 버튼 누를 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종료</a:t>
            </a:r>
            <a:r>
              <a:rPr lang="en-US" altLang="ko-KR" dirty="0"/>
              <a:t>. </a:t>
            </a:r>
            <a:r>
              <a:rPr lang="ko-KR" altLang="en-US" dirty="0"/>
              <a:t>계속하기를 누를 시 플레이어의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포켓몬의 능력치가 유지된 채로 게임 계속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다시 야생 포켓몬과 배틀하거나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보스 포켓몬과의 배틀 가능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19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9721558" y="6134285"/>
            <a:ext cx="2381022" cy="7454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1029905" y="5337059"/>
            <a:ext cx="1072675" cy="672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D1632-C5FE-4E7E-A462-8A79991B745A}"/>
              </a:ext>
            </a:extLst>
          </p:cNvPr>
          <p:cNvSpPr/>
          <p:nvPr/>
        </p:nvSpPr>
        <p:spPr>
          <a:xfrm>
            <a:off x="6336295" y="2379193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DC1D9-B35F-4F0C-ADF0-60960D948417}"/>
              </a:ext>
            </a:extLst>
          </p:cNvPr>
          <p:cNvSpPr txBox="1"/>
          <p:nvPr/>
        </p:nvSpPr>
        <p:spPr>
          <a:xfrm>
            <a:off x="8697280" y="997222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11753-FD6D-4344-8A68-5869B2957791}"/>
              </a:ext>
            </a:extLst>
          </p:cNvPr>
          <p:cNvSpPr txBox="1"/>
          <p:nvPr/>
        </p:nvSpPr>
        <p:spPr>
          <a:xfrm>
            <a:off x="1312409" y="342948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18D93F-D242-4FDF-886D-A1A54CA6997F}"/>
              </a:ext>
            </a:extLst>
          </p:cNvPr>
          <p:cNvSpPr txBox="1"/>
          <p:nvPr/>
        </p:nvSpPr>
        <p:spPr>
          <a:xfrm>
            <a:off x="8806285" y="3429487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187848" y="0"/>
            <a:ext cx="5252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/>
              <a:t>1). 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벤치 </a:t>
            </a:r>
            <a:r>
              <a:rPr lang="ko-KR" altLang="en-US" sz="3200" b="1" spc="-3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마킹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298784" y="826191"/>
            <a:ext cx="5965744" cy="5209113"/>
            <a:chOff x="592216" y="1144054"/>
            <a:chExt cx="5344160" cy="5050990"/>
          </a:xfrm>
        </p:grpSpPr>
        <p:sp>
          <p:nvSpPr>
            <p:cNvPr id="28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2216" y="1850106"/>
              <a:ext cx="5344160" cy="4344938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4915068" y="1144054"/>
              <a:ext cx="165483" cy="507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8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3117565" y="2389923"/>
              <a:ext cx="2380125" cy="3312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</a:rPr>
                <a:t>플레이어가 포켓몬을 데리고 자유롭게 이동하면서 다른 포켓몬과 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 err="1" smtClean="0">
                  <a:solidFill>
                    <a:schemeClr val="bg1"/>
                  </a:solidFill>
                </a:rPr>
                <a:t>턴제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dirty="0" err="1" smtClean="0">
                  <a:solidFill>
                    <a:schemeClr val="bg1"/>
                  </a:solidFill>
                </a:rPr>
                <a:t>배틀을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 통해 플레이어 포켓몬을 육성하고 게임 속에 있는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NPC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와 상호작용을 이용하는 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RPG</a:t>
              </a:r>
              <a:r>
                <a:rPr lang="ko-KR" altLang="en-US" sz="2000" dirty="0" smtClean="0">
                  <a:solidFill>
                    <a:schemeClr val="bg1"/>
                  </a:solidFill>
                </a:rPr>
                <a:t>게임을 </a:t>
              </a:r>
              <a:endParaRPr lang="en-US" altLang="ko-KR" sz="20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 smtClean="0">
                  <a:solidFill>
                    <a:schemeClr val="bg1"/>
                  </a:solidFill>
                </a:rPr>
                <a:t>벤치마킹 하였습니다</a:t>
              </a:r>
              <a:r>
                <a:rPr lang="en-US" altLang="ko-KR" sz="2000" dirty="0" smtClean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21" name="사각형: 둥근 모서리 1">
            <a:extLst>
              <a:ext uri="{FF2B5EF4-FFF2-40B4-BE49-F238E27FC236}">
                <a16:creationId xmlns:a16="http://schemas.microsoft.com/office/drawing/2014/main" id="{88DAF014-91EB-46ED-A066-52758E9E050B}"/>
              </a:ext>
            </a:extLst>
          </p:cNvPr>
          <p:cNvSpPr/>
          <p:nvPr/>
        </p:nvSpPr>
        <p:spPr>
          <a:xfrm>
            <a:off x="6335022" y="1528419"/>
            <a:ext cx="5843768" cy="4480958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62" y="2054375"/>
            <a:ext cx="2496863" cy="1588083"/>
          </a:xfrm>
          <a:prstGeom prst="rect">
            <a:avLst/>
          </a:prstGeom>
        </p:spPr>
      </p:pic>
      <p:pic>
        <p:nvPicPr>
          <p:cNvPr id="1030" name="Picture 6" descr="https://search.pstatic.net/common/?src=http%3A%2F%2Fblogfiles.naver.net%2F20140330_137%2Fpjnm3905_13961730312683EEwD_JPEG%2FScreenshot_2014-03-30-15-46-01.png&amp;type=sc960_83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773" y="2183315"/>
            <a:ext cx="2226507" cy="147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5496" y="1601203"/>
            <a:ext cx="203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포켓 몬스터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2149" y="1101606"/>
            <a:ext cx="201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드래곤 퀘스트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2050" y="1113651"/>
            <a:ext cx="177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</a:rPr>
              <a:t>파이널 판타지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65489" y="1805163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세븐 </a:t>
            </a:r>
            <a:r>
              <a:rPr lang="ko-KR" altLang="en-US" dirty="0" err="1" smtClean="0">
                <a:solidFill>
                  <a:schemeClr val="bg1"/>
                </a:solidFill>
              </a:rPr>
              <a:t>나이츠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49" name="그림 20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85" y="3794825"/>
            <a:ext cx="2496863" cy="198106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70773" y="3833561"/>
            <a:ext cx="2226507" cy="17430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91600" y="2225825"/>
            <a:ext cx="2657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</a:rPr>
              <a:t>플레이어가 </a:t>
            </a:r>
            <a:r>
              <a:rPr lang="en-US" altLang="ko-KR" sz="1600" dirty="0" smtClean="0">
                <a:solidFill>
                  <a:schemeClr val="bg1"/>
                </a:solidFill>
              </a:rPr>
              <a:t>5</a:t>
            </a:r>
            <a:r>
              <a:rPr lang="ko-KR" altLang="en-US" sz="1600" dirty="0" smtClean="0">
                <a:solidFill>
                  <a:schemeClr val="bg1"/>
                </a:solidFill>
              </a:rPr>
              <a:t>명의 영웅을 선택해서 모험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다른 유저와 </a:t>
            </a:r>
            <a:r>
              <a:rPr lang="en-US" altLang="ko-KR" sz="1600" dirty="0" err="1" smtClean="0">
                <a:solidFill>
                  <a:schemeClr val="bg1"/>
                </a:solidFill>
              </a:rPr>
              <a:t>pvp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</a:rPr>
              <a:t>배틀</a:t>
            </a:r>
            <a:r>
              <a:rPr lang="en-US" altLang="ko-KR" sz="1600" dirty="0" smtClean="0">
                <a:solidFill>
                  <a:schemeClr val="bg1"/>
                </a:solidFill>
              </a:rPr>
              <a:t>),</a:t>
            </a:r>
            <a:r>
              <a:rPr lang="ko-KR" altLang="en-US" sz="1600" dirty="0" smtClean="0">
                <a:solidFill>
                  <a:schemeClr val="bg1"/>
                </a:solidFill>
              </a:rPr>
              <a:t>정해진 보스와 양 진영이 공격을 한 번씩 주고받는 턴 제 방식의 전투를 즐기며 전략의 재미를 더해 줄 </a:t>
            </a:r>
            <a:r>
              <a:rPr lang="en-US" altLang="ko-KR" sz="1600" dirty="0" smtClean="0">
                <a:solidFill>
                  <a:schemeClr val="bg1"/>
                </a:solidFill>
              </a:rPr>
              <a:t>4</a:t>
            </a:r>
            <a:r>
              <a:rPr lang="ko-KR" altLang="en-US" sz="1600" dirty="0" smtClean="0">
                <a:solidFill>
                  <a:schemeClr val="bg1"/>
                </a:solidFill>
              </a:rPr>
              <a:t>가지 전투 진형 시스템으로 구현된 게임입니다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보스라는 흥미진진한 긴장감을 주기 위해  보스와 배틀하는 것을 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</a:rPr>
              <a:t>벤치마킹을 했습니다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70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2040A2-75D5-42FF-A305-55F2232D858C}"/>
              </a:ext>
            </a:extLst>
          </p:cNvPr>
          <p:cNvSpPr txBox="1"/>
          <p:nvPr/>
        </p:nvSpPr>
        <p:spPr>
          <a:xfrm>
            <a:off x="700160" y="1245996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이제 게임의 내부 동작에 대한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소스코드를 설명 드리겠습니다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899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시작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C05D98-38DE-4165-8085-3A73285C8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" y="1144025"/>
            <a:ext cx="4778758" cy="4868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9959" y="88194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①</a:t>
            </a:r>
            <a:endParaRPr lang="ko-KR" alt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42119" y="23765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②</a:t>
            </a:r>
            <a:endParaRPr lang="ko-KR" altLang="en-US" sz="3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988" y="1144025"/>
            <a:ext cx="5394570" cy="380350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7154" y="97511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①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732189" y="23765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②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9144" y="48149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③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732189" y="423017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③</a:t>
            </a:r>
            <a:endParaRPr lang="ko-KR" alt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5732189" y="5071177"/>
            <a:ext cx="3262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① 게임 프로그램 프레임</a:t>
            </a:r>
            <a:endParaRPr lang="en-US" altLang="ko-KR" dirty="0" smtClean="0"/>
          </a:p>
          <a:p>
            <a:r>
              <a:rPr lang="ko-KR" altLang="en-US" dirty="0" smtClean="0"/>
              <a:t>② 타이틀 화면 게임시작 버튼</a:t>
            </a:r>
            <a:endParaRPr lang="en-US" altLang="ko-KR" dirty="0" smtClean="0"/>
          </a:p>
          <a:p>
            <a:r>
              <a:rPr lang="ko-KR" altLang="en-US" dirty="0" smtClean="0"/>
              <a:t>③ 타이틀 화면 문구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41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39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태초 마을 등장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C05D98-38DE-4165-8085-3A73285C85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8" y="901325"/>
            <a:ext cx="2633078" cy="2682484"/>
          </a:xfrm>
          <a:prstGeom prst="rect">
            <a:avLst/>
          </a:prstGeom>
        </p:spPr>
      </p:pic>
      <p:sp>
        <p:nvSpPr>
          <p:cNvPr id="17" name="화살표: 왼쪽 11">
            <a:extLst>
              <a:ext uri="{FF2B5EF4-FFF2-40B4-BE49-F238E27FC236}">
                <a16:creationId xmlns:a16="http://schemas.microsoft.com/office/drawing/2014/main" id="{A78432CE-C505-4867-9A81-BD4D5756702C}"/>
              </a:ext>
            </a:extLst>
          </p:cNvPr>
          <p:cNvSpPr/>
          <p:nvPr/>
        </p:nvSpPr>
        <p:spPr>
          <a:xfrm rot="16200000">
            <a:off x="1034011" y="2719890"/>
            <a:ext cx="1065252" cy="7938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0E66D3-65F1-4C57-A1DC-A62373D115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8" y="3796749"/>
            <a:ext cx="2643895" cy="2693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029" y="1046060"/>
            <a:ext cx="4076700" cy="228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77030" y="251855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62031" y="401521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869882" y="3488444"/>
            <a:ext cx="393729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smtClean="0"/>
              <a:t>화면 버튼 눌러 초기화면 등장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태초 마을 패널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③ </a:t>
            </a:r>
            <a:r>
              <a:rPr lang="ko-KR" altLang="en-US" sz="2000" dirty="0" smtClean="0"/>
              <a:t>화면 전환 버튼</a:t>
            </a:r>
            <a:endParaRPr lang="ko-KR" alt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643125" y="57181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029" y="1428750"/>
            <a:ext cx="4171052" cy="35805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898242" y="95149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4003292" y="1160360"/>
            <a:ext cx="2790510" cy="323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448" y="1046060"/>
            <a:ext cx="4011097" cy="13293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441720" y="83719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289456" y="29374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4227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5692056" y="54810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E66D3-65F1-4C57-A1DC-A62373D11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2" y="1273233"/>
            <a:ext cx="4778758" cy="4868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7718" y="32005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4815" y="25541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91186" y="20122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45725" y="7313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56" y="2447502"/>
            <a:ext cx="2408335" cy="34729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656" y="895342"/>
            <a:ext cx="4886325" cy="133350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6380922" y="2228842"/>
            <a:ext cx="1212574" cy="218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447671" y="3577374"/>
            <a:ext cx="30828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smtClean="0"/>
              <a:t>이동 가능한 플레이어</a:t>
            </a:r>
            <a:endParaRPr lang="en-US" altLang="ko-KR" sz="2000" dirty="0" smtClean="0"/>
          </a:p>
          <a:p>
            <a:r>
              <a:rPr lang="ko-KR" altLang="en-US" sz="2000" dirty="0" smtClean="0"/>
              <a:t>방향키로 상하좌우 이동</a:t>
            </a:r>
            <a:endParaRPr lang="ko-KR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2955" y="1719695"/>
            <a:ext cx="2023344" cy="324564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V="1">
            <a:off x="8116818" y="1881977"/>
            <a:ext cx="1966137" cy="2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13573" y="2093558"/>
            <a:ext cx="2888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시작 버튼 누른 후 보임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SkipTitle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827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74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초기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5692056" y="548100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E66D3-65F1-4C57-A1DC-A62373D115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2" y="1273233"/>
            <a:ext cx="4778758" cy="4868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7718" y="32005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34815" y="25541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191186" y="201226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45725" y="7313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428" y="940111"/>
            <a:ext cx="1896680" cy="23696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90195" y="7313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526" y="1015374"/>
            <a:ext cx="3493102" cy="902878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8951705" y="1889147"/>
            <a:ext cx="3452" cy="446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51705" y="1838248"/>
            <a:ext cx="2888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게임 시작 버튼 누른 후 보임</a:t>
            </a:r>
            <a:endParaRPr lang="en-US" altLang="ko-KR" sz="1600" dirty="0" smtClean="0"/>
          </a:p>
          <a:p>
            <a:r>
              <a:rPr lang="en-US" altLang="ko-KR" sz="1600" dirty="0"/>
              <a:t>(</a:t>
            </a:r>
            <a:r>
              <a:rPr lang="en-US" altLang="ko-KR" sz="1600" dirty="0" err="1"/>
              <a:t>SkipTitle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602" y="2431075"/>
            <a:ext cx="2322363" cy="37123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15159" y="3707445"/>
            <a:ext cx="46217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건물이나 벽으로는 움직이지 못하게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 움직임 제한</a:t>
            </a:r>
            <a:r>
              <a:rPr lang="en-US" altLang="ko-KR" sz="2000" dirty="0" smtClean="0"/>
              <a:t>.</a:t>
            </a:r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③ </a:t>
            </a:r>
            <a:r>
              <a:rPr lang="ko-KR" altLang="en-US" sz="2000" dirty="0" smtClean="0"/>
              <a:t>엄마 </a:t>
            </a:r>
            <a:r>
              <a:rPr lang="en-US" altLang="ko-KR" sz="2000" dirty="0" smtClean="0"/>
              <a:t>NPC 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44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6546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플레이어의 포켓몬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선택 창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779359" y="22211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46E7C4-FF02-41A0-830D-9219EB203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911" y="1221422"/>
            <a:ext cx="2371725" cy="24860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A54B3-1268-4C4E-B946-733B28939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64" y="1221422"/>
            <a:ext cx="2295525" cy="2486023"/>
          </a:xfrm>
          <a:prstGeom prst="rect">
            <a:avLst/>
          </a:prstGeom>
        </p:spPr>
      </p:pic>
      <p:sp>
        <p:nvSpPr>
          <p:cNvPr id="19" name="화살표: 위쪽 18">
            <a:extLst>
              <a:ext uri="{FF2B5EF4-FFF2-40B4-BE49-F238E27FC236}">
                <a16:creationId xmlns:a16="http://schemas.microsoft.com/office/drawing/2014/main" id="{404FAF2B-589A-466A-A6B9-B92DC885C4CA}"/>
              </a:ext>
            </a:extLst>
          </p:cNvPr>
          <p:cNvSpPr/>
          <p:nvPr/>
        </p:nvSpPr>
        <p:spPr>
          <a:xfrm>
            <a:off x="1674751" y="1989574"/>
            <a:ext cx="251209" cy="10651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BE5BDAD-6F55-4009-96A3-E243992E8B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469" y="889279"/>
            <a:ext cx="4996625" cy="50794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64" y="3822851"/>
            <a:ext cx="4540454" cy="2935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77118" y="16914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725" y="382285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72469" y="6101805"/>
            <a:ext cx="407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① </a:t>
            </a:r>
            <a:r>
              <a:rPr lang="ko-KR" altLang="en-US" sz="2400" dirty="0" smtClean="0"/>
              <a:t>포켓몬 선택 창 화면 구성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3102" y="4918264"/>
            <a:ext cx="2257369" cy="18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8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플레이어의 포켓몬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선택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클래스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E5BDAD-6F55-4009-96A3-E243992E8B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7" y="889279"/>
            <a:ext cx="3459158" cy="351649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958009" y="3101009"/>
            <a:ext cx="616226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364804" y="3101009"/>
            <a:ext cx="593205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958009" y="3101009"/>
            <a:ext cx="4332" cy="1818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29" y="4919870"/>
            <a:ext cx="3300206" cy="66725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393" y="975115"/>
            <a:ext cx="2216518" cy="365994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096" y="1175820"/>
            <a:ext cx="2257844" cy="325853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565" y="1217144"/>
            <a:ext cx="2982085" cy="54096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287" y="2341491"/>
            <a:ext cx="3439590" cy="60698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565" y="3531856"/>
            <a:ext cx="3300092" cy="589032"/>
          </a:xfrm>
          <a:prstGeom prst="rect">
            <a:avLst/>
          </a:prstGeom>
        </p:spPr>
      </p:pic>
      <p:cxnSp>
        <p:nvCxnSpPr>
          <p:cNvPr id="31" name="직선 화살표 연결선 30"/>
          <p:cNvCxnSpPr/>
          <p:nvPr/>
        </p:nvCxnSpPr>
        <p:spPr>
          <a:xfrm flipH="1">
            <a:off x="2711454" y="1282148"/>
            <a:ext cx="1805279" cy="372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>
            <a:off x="2715786" y="2438400"/>
            <a:ext cx="1922527" cy="281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>
            <a:off x="2775079" y="3628765"/>
            <a:ext cx="1824970" cy="177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>
            <a:off x="8528174" y="1033017"/>
            <a:ext cx="1883225" cy="14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8615524" y="1033017"/>
            <a:ext cx="1721174" cy="140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8615524" y="1033017"/>
            <a:ext cx="1721173" cy="249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5682611" y="1259209"/>
            <a:ext cx="2212275" cy="40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6052635" y="2473587"/>
            <a:ext cx="1950906" cy="37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5852202" y="3531856"/>
            <a:ext cx="2111715" cy="47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287" y="674098"/>
            <a:ext cx="1495425" cy="4000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697606" y="4829623"/>
            <a:ext cx="60805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버튼을 눌러 포켓몬 선택 시 플레이어의 포켓몬을</a:t>
            </a:r>
            <a:endParaRPr lang="en-US" altLang="ko-KR" sz="2000" dirty="0" smtClean="0"/>
          </a:p>
          <a:p>
            <a:r>
              <a:rPr lang="ko-KR" altLang="en-US" sz="2000" dirty="0" smtClean="0"/>
              <a:t>클래스로 구현한 특정 포켓몬으로 생성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각 포켓몬의 공통 속성을 부모 포켓몬으로 선언하고</a:t>
            </a:r>
            <a:endParaRPr lang="en-US" altLang="ko-KR" sz="2000" dirty="0" smtClean="0"/>
          </a:p>
          <a:p>
            <a:r>
              <a:rPr lang="ko-KR" altLang="en-US" sz="2000" dirty="0" smtClean="0"/>
              <a:t>상속 개념으로 구현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32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선택 직후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A7F51-007C-4335-B872-B9B7001110B8}"/>
              </a:ext>
            </a:extLst>
          </p:cNvPr>
          <p:cNvSpPr txBox="1"/>
          <p:nvPr/>
        </p:nvSpPr>
        <p:spPr>
          <a:xfrm>
            <a:off x="6779359" y="222112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800" dirty="0">
              <a:latin typeface="Arial Black" panose="020B0A040201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022718-1179-4DC9-BBC7-54AE41820E4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6" y="975115"/>
            <a:ext cx="4467978" cy="455723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D1F774-DDF3-4353-AC95-B9791522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36" y="1018869"/>
            <a:ext cx="3017033" cy="1376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9719780-6846-458F-ABE3-441489DF5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030" y="4247879"/>
            <a:ext cx="3011785" cy="1374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2B6D21F-7AEE-48F0-A9D7-161418F4B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536" y="2610121"/>
            <a:ext cx="3011785" cy="1374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580" y="39843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5057" y="6519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37" y="5889241"/>
            <a:ext cx="2905125" cy="6762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6977" y="558104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89815" y="71440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7017" y="1298280"/>
            <a:ext cx="3752761" cy="34870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358719" y="5827268"/>
            <a:ext cx="5070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</a:t>
            </a:r>
            <a:r>
              <a:rPr lang="ko-KR" altLang="en-US" sz="2000" dirty="0" smtClean="0"/>
              <a:t> 포켓몬 선택 후 화면 전환 버튼 활성화</a:t>
            </a:r>
            <a:endParaRPr lang="en-US" altLang="ko-KR" sz="2000" dirty="0" smtClean="0"/>
          </a:p>
          <a:p>
            <a:r>
              <a:rPr lang="ko-KR" altLang="en-US" sz="2000" b="1" dirty="0" smtClean="0"/>
              <a:t>②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포켓몬 정보 창 구성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예시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파이리 선택</a:t>
            </a:r>
            <a:r>
              <a:rPr lang="en-US" altLang="ko-KR" sz="2000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6905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C58AFC0-711F-46B2-9E1D-71FD06E94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5"/>
            <a:ext cx="3328156" cy="3385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D1F774-DDF3-4353-AC95-B9791522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25" y="983127"/>
            <a:ext cx="3017033" cy="1376576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1510748" y="1212574"/>
            <a:ext cx="2564295" cy="45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8258" y="88940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36625" y="98695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09576" y="250712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4417" y="167141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208" y="2507122"/>
            <a:ext cx="4225527" cy="40527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09576" y="34341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9575" y="499545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205163" y="1502138"/>
            <a:ext cx="36824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</a:t>
            </a:r>
            <a:r>
              <a:rPr lang="ko-KR" altLang="en-US" sz="2000" dirty="0" smtClean="0"/>
              <a:t> 게임 프레임에 메뉴 추가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②</a:t>
            </a:r>
            <a:r>
              <a:rPr lang="ko-KR" altLang="en-US" sz="2000" dirty="0" smtClean="0"/>
              <a:t> 포켓몬 정보 창 메뉴 아이템</a:t>
            </a:r>
            <a:endParaRPr lang="en-US" altLang="ko-KR" sz="2000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③ </a:t>
            </a:r>
            <a:r>
              <a:rPr lang="ko-KR" altLang="en-US" sz="2000" dirty="0" smtClean="0"/>
              <a:t>게임 종료 메뉴 아이템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6109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 전환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CDC5D-8D94-442C-A486-09445A7CEC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53" y="850976"/>
            <a:ext cx="2547039" cy="259792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FF7947-A761-4FBB-A335-56801350B69D}"/>
              </a:ext>
            </a:extLst>
          </p:cNvPr>
          <p:cNvCxnSpPr>
            <a:cxnSpLocks/>
          </p:cNvCxnSpPr>
          <p:nvPr/>
        </p:nvCxnSpPr>
        <p:spPr>
          <a:xfrm>
            <a:off x="6001320" y="3201865"/>
            <a:ext cx="0" cy="7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824A23E-C05E-4005-8B12-C18D02DFE9FE}"/>
              </a:ext>
            </a:extLst>
          </p:cNvPr>
          <p:cNvCxnSpPr>
            <a:cxnSpLocks/>
          </p:cNvCxnSpPr>
          <p:nvPr/>
        </p:nvCxnSpPr>
        <p:spPr>
          <a:xfrm flipH="1">
            <a:off x="3539474" y="3201865"/>
            <a:ext cx="1607736" cy="723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9B8A71D-F086-4C69-A016-DD4B30F5462A}"/>
              </a:ext>
            </a:extLst>
          </p:cNvPr>
          <p:cNvCxnSpPr>
            <a:cxnSpLocks/>
          </p:cNvCxnSpPr>
          <p:nvPr/>
        </p:nvCxnSpPr>
        <p:spPr>
          <a:xfrm>
            <a:off x="6835333" y="3201865"/>
            <a:ext cx="1838849" cy="723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CAC882DB-5B74-41C5-A727-E17CDBA3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349" y="4004044"/>
            <a:ext cx="2068149" cy="211184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C798A0A-8C7D-450D-9F88-CFC6F22D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07" y="4003620"/>
            <a:ext cx="2059626" cy="21118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C5C0FA3-0965-442F-AFB3-3777A6E3D5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45" y="3925346"/>
            <a:ext cx="2147218" cy="219011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F4DC23A-9637-4B90-832F-5435D22D26D0}"/>
              </a:ext>
            </a:extLst>
          </p:cNvPr>
          <p:cNvSpPr txBox="1"/>
          <p:nvPr/>
        </p:nvSpPr>
        <p:spPr>
          <a:xfrm>
            <a:off x="2249277" y="619458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포켓몬 센터 화면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7E6C8-1B60-43BC-A55D-7B094B34C4E8}"/>
              </a:ext>
            </a:extLst>
          </p:cNvPr>
          <p:cNvSpPr txBox="1"/>
          <p:nvPr/>
        </p:nvSpPr>
        <p:spPr>
          <a:xfrm>
            <a:off x="5305456" y="61937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사냥터 화면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E70A5D-CEAA-4623-973D-C81116A37348}"/>
              </a:ext>
            </a:extLst>
          </p:cNvPr>
          <p:cNvSpPr txBox="1"/>
          <p:nvPr/>
        </p:nvSpPr>
        <p:spPr>
          <a:xfrm>
            <a:off x="8101024" y="619373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태초 마을 화면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95735" y="344889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4891" y="34641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15587" y="342900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8314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D473D-626F-4DC6-A648-3BFCC6B4AF47}"/>
              </a:ext>
            </a:extLst>
          </p:cNvPr>
          <p:cNvSpPr txBox="1"/>
          <p:nvPr/>
        </p:nvSpPr>
        <p:spPr>
          <a:xfrm flipH="1">
            <a:off x="226663" y="998024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1.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04A3D-C925-4422-B36F-7ADEB3EAF66A}"/>
              </a:ext>
            </a:extLst>
          </p:cNvPr>
          <p:cNvSpPr txBox="1"/>
          <p:nvPr/>
        </p:nvSpPr>
        <p:spPr>
          <a:xfrm flipH="1">
            <a:off x="5352200" y="1006854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2.</a:t>
            </a:r>
            <a:endParaRPr lang="ko-KR" alt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98396" y="1019632"/>
            <a:ext cx="284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포켓몬 게임 시리즈 종류</a:t>
            </a:r>
            <a:endParaRPr lang="en-US" altLang="ko-K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660267" y="1021062"/>
            <a:ext cx="5261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판매량</a:t>
            </a:r>
            <a:r>
              <a:rPr lang="en-US" altLang="ko-KR" dirty="0" smtClean="0"/>
              <a:t>(2017</a:t>
            </a:r>
            <a:r>
              <a:rPr lang="ko-KR" altLang="en-US" dirty="0" err="1" smtClean="0"/>
              <a:t>년기준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하단 </a:t>
            </a:r>
            <a:r>
              <a:rPr lang="en-US" altLang="ko-KR" dirty="0" smtClean="0"/>
              <a:t>2020</a:t>
            </a:r>
            <a:r>
              <a:rPr lang="ko-KR" altLang="en-US" dirty="0" err="1" smtClean="0"/>
              <a:t>년기준</a:t>
            </a:r>
            <a:r>
              <a:rPr lang="en-US" altLang="ko-KR" dirty="0" smtClean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52258" y="121137"/>
            <a:ext cx="5904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/>
              <a:t>1). 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실태 조사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en-US" altLang="ko-KR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3" y="1521041"/>
            <a:ext cx="5084669" cy="51381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61" y="1415282"/>
            <a:ext cx="2587068" cy="14475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383" y="1391329"/>
            <a:ext cx="2547391" cy="15057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761862" y="2871104"/>
            <a:ext cx="21680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포켓몬스터 </a:t>
            </a:r>
            <a:endParaRPr lang="en-US" altLang="ko-KR" sz="1400" b="1" dirty="0" smtClean="0">
              <a:solidFill>
                <a:srgbClr val="000000"/>
              </a:solidFill>
              <a:latin typeface="-apple-system"/>
            </a:endParaRPr>
          </a:p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레드 </a:t>
            </a:r>
            <a:r>
              <a:rPr lang="ko-KR" altLang="en-US" sz="1400" b="1" dirty="0">
                <a:solidFill>
                  <a:srgbClr val="000000"/>
                </a:solidFill>
                <a:latin typeface="-apple-system"/>
              </a:rPr>
              <a:t>그린 </a:t>
            </a:r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(1</a:t>
            </a:r>
            <a:r>
              <a:rPr lang="ko-KR" altLang="en-US" sz="1400" b="1" dirty="0">
                <a:solidFill>
                  <a:srgbClr val="000000"/>
                </a:solidFill>
                <a:latin typeface="-apple-system"/>
              </a:rPr>
              <a:t>세대</a:t>
            </a:r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)</a:t>
            </a: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-apple-system"/>
              </a:rPr>
              <a:t>2400</a:t>
            </a:r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만장</a:t>
            </a:r>
            <a:endParaRPr lang="ko-KR" altLang="en-US" sz="1400" b="1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814196" y="2862786"/>
            <a:ext cx="242708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포켓몬스터 </a:t>
            </a:r>
            <a:endParaRPr lang="en-US" altLang="ko-KR" sz="1400" b="1" dirty="0" smtClean="0">
              <a:solidFill>
                <a:srgbClr val="000000"/>
              </a:solidFill>
              <a:latin typeface="-apple-system"/>
            </a:endParaRPr>
          </a:p>
          <a:p>
            <a:pPr algn="ctr"/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골드 실버</a:t>
            </a:r>
            <a:r>
              <a:rPr lang="en-US" altLang="ko-KR" sz="1400" b="1" dirty="0" smtClean="0">
                <a:solidFill>
                  <a:srgbClr val="000000"/>
                </a:solidFill>
                <a:latin typeface="-apple-system"/>
              </a:rPr>
              <a:t>(</a:t>
            </a:r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2</a:t>
            </a:r>
            <a:r>
              <a:rPr lang="ko-KR" altLang="en-US" sz="1400" b="1" dirty="0">
                <a:solidFill>
                  <a:srgbClr val="000000"/>
                </a:solidFill>
                <a:latin typeface="-apple-system"/>
              </a:rPr>
              <a:t>세대</a:t>
            </a:r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)</a:t>
            </a:r>
          </a:p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-apple-system"/>
              </a:rPr>
              <a:t>2300</a:t>
            </a:r>
            <a:r>
              <a:rPr lang="ko-KR" altLang="en-US" sz="1400" b="1" dirty="0" smtClean="0">
                <a:solidFill>
                  <a:srgbClr val="000000"/>
                </a:solidFill>
                <a:latin typeface="-apple-system"/>
              </a:rPr>
              <a:t>만장</a:t>
            </a:r>
            <a:endParaRPr lang="ko-KR" altLang="en-US" sz="1400" b="1" dirty="0">
              <a:solidFill>
                <a:srgbClr val="000000"/>
              </a:solidFill>
              <a:latin typeface="-apple-system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477" y="3597418"/>
            <a:ext cx="5390588" cy="871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918932" y="6237072"/>
            <a:ext cx="2273068" cy="58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5810" y="4033309"/>
            <a:ext cx="5681870" cy="275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화면 전환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18829" y="16866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77208" y="16924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6769" y="169229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47" y="835707"/>
            <a:ext cx="3885722" cy="7259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62" y="2450839"/>
            <a:ext cx="3460424" cy="368538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521" y="2450840"/>
            <a:ext cx="3664757" cy="368538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7613" y="2450839"/>
            <a:ext cx="3186385" cy="3685385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 flipV="1">
            <a:off x="1097420" y="1075070"/>
            <a:ext cx="6148206" cy="14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7106478" y="1292087"/>
            <a:ext cx="1905725" cy="12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4967245" y="1411768"/>
            <a:ext cx="2069659" cy="112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0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사냥터 화면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5D3AB6-23CA-4919-B8DC-D43C84D09B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40" y="975115"/>
            <a:ext cx="2292408" cy="23302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40" y="3444758"/>
            <a:ext cx="1524000" cy="24288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675" y="102508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123EBFE-7233-437A-B81F-291F9BF661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23" y="967298"/>
            <a:ext cx="2292408" cy="23380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7982" y="330535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133F470-7A35-4EB2-9DBB-93956229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23" y="3677480"/>
            <a:ext cx="2292408" cy="23379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09836" y="367748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18" name="화살표: 아래쪽 14">
            <a:extLst>
              <a:ext uri="{FF2B5EF4-FFF2-40B4-BE49-F238E27FC236}">
                <a16:creationId xmlns:a16="http://schemas.microsoft.com/office/drawing/2014/main" id="{F6752175-4ED3-48E2-B296-6FE518FA1918}"/>
              </a:ext>
            </a:extLst>
          </p:cNvPr>
          <p:cNvSpPr/>
          <p:nvPr/>
        </p:nvSpPr>
        <p:spPr>
          <a:xfrm>
            <a:off x="4890439" y="2136324"/>
            <a:ext cx="414653" cy="18153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38568" y="51254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5306" y="967298"/>
            <a:ext cx="2838363" cy="5168624"/>
          </a:xfrm>
          <a:prstGeom prst="rect">
            <a:avLst/>
          </a:prstGeom>
        </p:spPr>
      </p:pic>
      <p:cxnSp>
        <p:nvCxnSpPr>
          <p:cNvPr id="32" name="직선 화살표 연결선 31"/>
          <p:cNvCxnSpPr/>
          <p:nvPr/>
        </p:nvCxnSpPr>
        <p:spPr>
          <a:xfrm flipV="1">
            <a:off x="5015637" y="3329048"/>
            <a:ext cx="1357329" cy="110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5032469" y="3975379"/>
            <a:ext cx="1399745" cy="78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5049301" y="4732486"/>
            <a:ext cx="1382913" cy="29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714852" y="1920795"/>
            <a:ext cx="2674946" cy="2447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V="1">
            <a:off x="4057737" y="2562353"/>
            <a:ext cx="2374477" cy="1820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4057737" y="5038884"/>
            <a:ext cx="2374477" cy="86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3998489" y="4783721"/>
            <a:ext cx="2433725" cy="53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3731684" y="1477266"/>
            <a:ext cx="2717362" cy="2669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024145" y="2151896"/>
            <a:ext cx="316785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</a:t>
            </a:r>
            <a:r>
              <a:rPr lang="ko-KR" altLang="en-US" sz="2000" dirty="0" smtClean="0"/>
              <a:t> 사냥터 화면에서의</a:t>
            </a:r>
            <a:endParaRPr lang="en-US" altLang="ko-KR" sz="2000" dirty="0" smtClean="0"/>
          </a:p>
          <a:p>
            <a:r>
              <a:rPr lang="ko-KR" altLang="en-US" sz="2000" dirty="0" smtClean="0"/>
              <a:t>플레이어의 이동 제한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②</a:t>
            </a:r>
            <a:r>
              <a:rPr lang="ko-KR" altLang="en-US" sz="2000" dirty="0" smtClean="0"/>
              <a:t> 플레이어가 수풀</a:t>
            </a:r>
            <a:endParaRPr lang="en-US" altLang="ko-KR" sz="2000" dirty="0" smtClean="0"/>
          </a:p>
          <a:p>
            <a:r>
              <a:rPr lang="ko-KR" altLang="en-US" sz="2000" dirty="0" smtClean="0"/>
              <a:t>가운데로 이동시</a:t>
            </a:r>
            <a:endParaRPr lang="en-US" altLang="ko-KR" sz="2000" dirty="0"/>
          </a:p>
          <a:p>
            <a:r>
              <a:rPr lang="ko-KR" altLang="en-US" sz="2000" dirty="0" smtClean="0"/>
              <a:t>배틀 창 등장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b="1" dirty="0" smtClean="0"/>
              <a:t>③ </a:t>
            </a:r>
            <a:r>
              <a:rPr lang="ko-KR" altLang="en-US" sz="2000" dirty="0" smtClean="0"/>
              <a:t>야생 포켓몬 네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종류 중</a:t>
            </a:r>
            <a:endParaRPr lang="en-US" altLang="ko-KR" sz="2000" dirty="0" smtClean="0"/>
          </a:p>
          <a:p>
            <a:r>
              <a:rPr lang="ko-KR" altLang="en-US" sz="2000" dirty="0" smtClean="0"/>
              <a:t>무작위 한 마리 출현</a:t>
            </a: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ko-KR" altLang="en-US" sz="2000" dirty="0" smtClean="0"/>
              <a:t>레벨도 무작위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3142534" y="44195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115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85" y="1074923"/>
            <a:ext cx="2333343" cy="401503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487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야생 포켓몬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야생 포켓몬 클래스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362" y="1306373"/>
            <a:ext cx="2381250" cy="762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820" y="1058120"/>
            <a:ext cx="2619712" cy="1792783"/>
          </a:xfrm>
          <a:prstGeom prst="rect">
            <a:avLst/>
          </a:prstGeom>
        </p:spPr>
      </p:pic>
      <p:cxnSp>
        <p:nvCxnSpPr>
          <p:cNvPr id="37" name="직선 화살표 연결선 36"/>
          <p:cNvCxnSpPr/>
          <p:nvPr/>
        </p:nvCxnSpPr>
        <p:spPr>
          <a:xfrm flipH="1">
            <a:off x="7056782" y="1113649"/>
            <a:ext cx="23110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7022790" y="1113649"/>
            <a:ext cx="2270299" cy="99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6947638" y="1113649"/>
            <a:ext cx="2345451" cy="205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6920308" y="1113648"/>
            <a:ext cx="2372781" cy="297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4732658" y="1129874"/>
            <a:ext cx="2181202" cy="23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 flipV="1">
            <a:off x="4730377" y="1610205"/>
            <a:ext cx="2214037" cy="486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4655675" y="1752047"/>
            <a:ext cx="2264634" cy="141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717056" y="1954512"/>
            <a:ext cx="2212406" cy="213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23" y="2632041"/>
            <a:ext cx="4171950" cy="257175"/>
          </a:xfrm>
          <a:prstGeom prst="rect">
            <a:avLst/>
          </a:prstGeom>
        </p:spPr>
      </p:pic>
      <p:cxnSp>
        <p:nvCxnSpPr>
          <p:cNvPr id="54" name="직선 화살표 연결선 53"/>
          <p:cNvCxnSpPr/>
          <p:nvPr/>
        </p:nvCxnSpPr>
        <p:spPr>
          <a:xfrm flipH="1">
            <a:off x="1856256" y="1614267"/>
            <a:ext cx="1573686" cy="1146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79809" y="3367587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상속을 통해 구현한 야생 포켓몬을</a:t>
            </a:r>
            <a:endParaRPr lang="en-US" altLang="ko-KR" dirty="0" smtClean="0"/>
          </a:p>
          <a:p>
            <a:r>
              <a:rPr lang="ko-KR" altLang="en-US" dirty="0" smtClean="0"/>
              <a:t>배틀 </a:t>
            </a:r>
            <a:r>
              <a:rPr lang="ko-KR" altLang="en-US" dirty="0" err="1" smtClean="0"/>
              <a:t>시작마다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ArrayList</a:t>
            </a:r>
            <a:r>
              <a:rPr lang="ko-KR" altLang="en-US" dirty="0" smtClean="0"/>
              <a:t>를 생성해</a:t>
            </a:r>
            <a:endParaRPr lang="en-US" altLang="ko-KR" dirty="0" smtClean="0"/>
          </a:p>
          <a:p>
            <a:r>
              <a:rPr lang="en-US" altLang="ko-KR" dirty="0" err="1" smtClean="0"/>
              <a:t>ArrayList</a:t>
            </a:r>
            <a:r>
              <a:rPr lang="ko-KR" altLang="en-US" dirty="0" smtClean="0"/>
              <a:t>에 삽입하고 무작위로 호출</a:t>
            </a:r>
            <a:endParaRPr lang="en-US" altLang="ko-KR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9097233" y="307293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야생 포켓몬 생성 시마다</a:t>
            </a:r>
            <a:endParaRPr lang="en-US" altLang="ko-KR" dirty="0" smtClean="0"/>
          </a:p>
          <a:p>
            <a:r>
              <a:rPr lang="ko-KR" altLang="en-US" dirty="0" smtClean="0"/>
              <a:t>레벨을 랜덤으로 부여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813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808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5B3983-6EDB-4D6F-92D7-B8B31FEB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5"/>
            <a:ext cx="3094011" cy="31554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6C200A-E507-4A05-92DA-2F325C40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" y="4270002"/>
            <a:ext cx="3523944" cy="2210311"/>
          </a:xfrm>
          <a:prstGeom prst="rect">
            <a:avLst/>
          </a:prstGeom>
        </p:spPr>
      </p:pic>
      <p:sp>
        <p:nvSpPr>
          <p:cNvPr id="2" name="위쪽 화살표 1"/>
          <p:cNvSpPr/>
          <p:nvPr/>
        </p:nvSpPr>
        <p:spPr>
          <a:xfrm>
            <a:off x="2474843" y="2464904"/>
            <a:ext cx="347870" cy="32799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73935" y="189310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45251" y="497233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23621" y="497233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565111" y="2472157"/>
            <a:ext cx="445666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smtClean="0"/>
              <a:t>플레이어의 포켓몬의 스킬 버튼을</a:t>
            </a:r>
            <a:endParaRPr lang="en-US" altLang="ko-KR" sz="2000" dirty="0" smtClean="0"/>
          </a:p>
          <a:p>
            <a:r>
              <a:rPr lang="ko-KR" altLang="en-US" sz="2000" dirty="0" smtClean="0"/>
              <a:t>눌러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해당 스킬 호출하여 </a:t>
            </a:r>
            <a:r>
              <a:rPr lang="ko-KR" altLang="en-US" sz="2000" dirty="0" err="1" smtClean="0"/>
              <a:t>데미지</a:t>
            </a:r>
            <a:r>
              <a:rPr lang="ko-KR" altLang="en-US" sz="2000" dirty="0" smtClean="0"/>
              <a:t> 계산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b="1" dirty="0" smtClean="0"/>
              <a:t>②</a:t>
            </a:r>
            <a:r>
              <a:rPr lang="ko-KR" altLang="en-US" sz="2000" dirty="0" smtClean="0"/>
              <a:t> 선택한 스킬을 화면에</a:t>
            </a:r>
            <a:endParaRPr lang="en-US" altLang="ko-KR" sz="2000" dirty="0" smtClean="0"/>
          </a:p>
          <a:p>
            <a:r>
              <a:rPr lang="ko-KR" altLang="en-US" sz="2000" dirty="0" smtClean="0"/>
              <a:t>전투 메시지로 표시</a:t>
            </a:r>
            <a:endParaRPr lang="en-US" altLang="ko-KR" sz="2000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③ </a:t>
            </a:r>
            <a:r>
              <a:rPr lang="ko-KR" altLang="en-US" sz="2000" dirty="0" smtClean="0"/>
              <a:t>스킬 공격 후 버튼 비활성화</a:t>
            </a:r>
            <a:endParaRPr lang="ko-KR" altLang="en-US" sz="2000" b="1" dirty="0"/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err="1" smtClean="0"/>
              <a:t>배틀은</a:t>
            </a:r>
            <a:r>
              <a:rPr lang="ko-KR" altLang="en-US" sz="2000" b="1" dirty="0" smtClean="0"/>
              <a:t> 스레드로 시간 흐름에 따라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각자 차례 끝나고 </a:t>
            </a:r>
            <a:r>
              <a:rPr lang="en-US" altLang="ko-KR" sz="2000" b="1" dirty="0" smtClean="0"/>
              <a:t>0.5</a:t>
            </a:r>
            <a:r>
              <a:rPr lang="ko-KR" altLang="en-US" sz="2000" b="1" dirty="0" smtClean="0"/>
              <a:t>초 뒤에 상대</a:t>
            </a:r>
            <a:endParaRPr lang="en-US" altLang="ko-KR" sz="2000" b="1" dirty="0" smtClean="0"/>
          </a:p>
          <a:p>
            <a:r>
              <a:rPr lang="ko-KR" altLang="en-US" sz="2000" b="1" dirty="0" smtClean="0"/>
              <a:t>차례가 되도록 설계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698" y="896778"/>
            <a:ext cx="4019550" cy="619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698" y="1925136"/>
            <a:ext cx="3081667" cy="4932864"/>
          </a:xfrm>
          <a:prstGeom prst="rect">
            <a:avLst/>
          </a:prstGeom>
        </p:spPr>
      </p:pic>
      <p:cxnSp>
        <p:nvCxnSpPr>
          <p:cNvPr id="22" name="직선 화살표 연결선 21"/>
          <p:cNvCxnSpPr/>
          <p:nvPr/>
        </p:nvCxnSpPr>
        <p:spPr>
          <a:xfrm flipV="1">
            <a:off x="4815397" y="1206340"/>
            <a:ext cx="2642711" cy="78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96408" y="507999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32312" y="80448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9066" y="615714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123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02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배틀 스레드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6C200A-E507-4A05-92DA-2F325C40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5"/>
            <a:ext cx="3523944" cy="22103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DE495E-ACD9-4779-BB9E-45BF2D0CD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2" y="4040450"/>
            <a:ext cx="3525462" cy="2211263"/>
          </a:xfrm>
          <a:prstGeom prst="rect">
            <a:avLst/>
          </a:prstGeom>
        </p:spPr>
      </p:pic>
      <p:sp>
        <p:nvSpPr>
          <p:cNvPr id="6" name="위쪽 화살표 5"/>
          <p:cNvSpPr/>
          <p:nvPr/>
        </p:nvSpPr>
        <p:spPr>
          <a:xfrm>
            <a:off x="2166731" y="3046408"/>
            <a:ext cx="655983" cy="11330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 rot="10800000">
            <a:off x="1406009" y="3046407"/>
            <a:ext cx="655983" cy="11330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118978" y="1861321"/>
            <a:ext cx="1470991" cy="8620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C32D40C-AAEC-44DF-A53E-34EEB2A3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78" y="1116079"/>
            <a:ext cx="3078369" cy="19283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67657" y="154866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52371" y="482291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58165" y="129375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175813" y="4040450"/>
            <a:ext cx="640271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① </a:t>
            </a:r>
            <a:r>
              <a:rPr lang="ko-KR" altLang="en-US" sz="2800" dirty="0" smtClean="0"/>
              <a:t>플레이어의 포켓몬 차례</a:t>
            </a:r>
            <a:endParaRPr lang="en-US" altLang="ko-KR" sz="2800" dirty="0" smtClean="0"/>
          </a:p>
          <a:p>
            <a:r>
              <a:rPr lang="ko-KR" altLang="en-US" sz="2800" b="1" dirty="0" smtClean="0"/>
              <a:t>② </a:t>
            </a:r>
            <a:r>
              <a:rPr lang="ko-KR" altLang="en-US" sz="2800" dirty="0" smtClean="0"/>
              <a:t>야생 포켓몬 차례</a:t>
            </a:r>
            <a:endParaRPr lang="en-US" altLang="ko-KR" sz="2800" dirty="0"/>
          </a:p>
          <a:p>
            <a:r>
              <a:rPr lang="ko-KR" altLang="en-US" sz="2800" b="1" dirty="0" smtClean="0"/>
              <a:t>③</a:t>
            </a:r>
            <a:r>
              <a:rPr lang="ko-KR" altLang="en-US" sz="2800" dirty="0" smtClean="0"/>
              <a:t> 배틀 종료</a:t>
            </a:r>
            <a:endParaRPr lang="en-US" altLang="ko-KR" sz="2800" dirty="0" smtClean="0"/>
          </a:p>
          <a:p>
            <a:r>
              <a:rPr lang="ko-KR" altLang="en-US" sz="2800" b="1" dirty="0" smtClean="0"/>
              <a:t>④ </a:t>
            </a:r>
            <a:r>
              <a:rPr lang="ko-KR" altLang="en-US" sz="2800" dirty="0" smtClean="0"/>
              <a:t>포켓몬 정보 창 배틀 중 실시간 갱신</a:t>
            </a:r>
            <a:endParaRPr lang="en-US" altLang="ko-KR" sz="2800" dirty="0" smtClean="0"/>
          </a:p>
          <a:p>
            <a:r>
              <a:rPr lang="ko-KR" altLang="en-US" sz="2800" b="1" dirty="0" smtClean="0"/>
              <a:t>⑤ </a:t>
            </a:r>
            <a:r>
              <a:rPr lang="ko-KR" altLang="en-US" sz="2800" dirty="0" smtClean="0"/>
              <a:t>플레이어의 포켓몬</a:t>
            </a:r>
            <a:r>
              <a:rPr lang="ko-KR" altLang="en-US" sz="2800" b="1" dirty="0" smtClean="0"/>
              <a:t> </a:t>
            </a:r>
            <a:r>
              <a:rPr lang="ko-KR" altLang="en-US" sz="2800" dirty="0" smtClean="0"/>
              <a:t>레벨 업</a:t>
            </a:r>
            <a:endParaRPr lang="ko-KR" alt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6777761" y="2080269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⑤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3CD0C5F-2C95-479E-BD85-8E8157FB7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756" y="1099192"/>
            <a:ext cx="2666470" cy="12166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336534" y="1065202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④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1018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배틀 스레드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49" y="1282148"/>
            <a:ext cx="3978241" cy="55758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70" y="975116"/>
            <a:ext cx="3861462" cy="5713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32" y="975115"/>
            <a:ext cx="3568908" cy="43820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00448" y="426442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①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75550" y="4093080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②</a:t>
            </a:r>
            <a:endParaRPr lang="ko-KR" altLang="en-US" sz="3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8361186" y="83570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08463" y="4914879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239011" y="188776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④</a:t>
            </a:r>
            <a:endParaRPr lang="ko-KR" altLang="en-US" sz="3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39011" y="532889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④</a:t>
            </a:r>
            <a:endParaRPr lang="ko-KR" altLang="en-US" sz="3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230924" y="5784430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728681"/>
            <a:ext cx="1580184" cy="414059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989262" y="919521"/>
            <a:ext cx="376410" cy="383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5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 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3D866-98E1-43D1-A726-1657A52A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9773"/>
            <a:ext cx="5689997" cy="58031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729DF2-0712-429D-98B6-934FCCF8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557" y="1152772"/>
            <a:ext cx="4297998" cy="272858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8252B1-63CB-4376-9BF4-AF1ADBBE2F36}"/>
              </a:ext>
            </a:extLst>
          </p:cNvPr>
          <p:cNvCxnSpPr>
            <a:cxnSpLocks/>
          </p:cNvCxnSpPr>
          <p:nvPr/>
        </p:nvCxnSpPr>
        <p:spPr>
          <a:xfrm>
            <a:off x="7349189" y="3542089"/>
            <a:ext cx="408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F1D374-4BE6-4BE4-80E8-685BC543692B}"/>
              </a:ext>
            </a:extLst>
          </p:cNvPr>
          <p:cNvSpPr txBox="1"/>
          <p:nvPr/>
        </p:nvSpPr>
        <p:spPr>
          <a:xfrm>
            <a:off x="6019607" y="335742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포켓몬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17232" y="230979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088169" y="266492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6370" y="4346907"/>
            <a:ext cx="52245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</a:t>
            </a:r>
            <a:r>
              <a:rPr lang="ko-KR" altLang="en-US" sz="2000" dirty="0" smtClean="0"/>
              <a:t> 플레이어의 포켓몬 레벨 </a:t>
            </a:r>
            <a:r>
              <a:rPr lang="en-US" altLang="ko-KR" sz="2000" dirty="0" smtClean="0"/>
              <a:t>10</a:t>
            </a:r>
            <a:r>
              <a:rPr lang="ko-KR" altLang="en-US" sz="3200" dirty="0" smtClean="0"/>
              <a:t> </a:t>
            </a:r>
            <a:r>
              <a:rPr lang="ko-KR" altLang="en-US" sz="2000" dirty="0" smtClean="0"/>
              <a:t>이상 달성 시</a:t>
            </a:r>
            <a:endParaRPr lang="en-US" altLang="ko-KR" sz="2000" dirty="0" smtClean="0"/>
          </a:p>
          <a:p>
            <a:r>
              <a:rPr lang="ko-KR" altLang="en-US" sz="2000" dirty="0" smtClean="0"/>
              <a:t>보스 포켓몬 등장 알림 창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조건 달성 후 사냥터 화면에</a:t>
            </a:r>
            <a:endParaRPr lang="en-US" altLang="ko-KR" sz="2000" dirty="0" smtClean="0"/>
          </a:p>
          <a:p>
            <a:r>
              <a:rPr lang="ko-KR" altLang="en-US" sz="2000" dirty="0" smtClean="0"/>
              <a:t>보스 포켓몬 출현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556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863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 등장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3D866-98E1-43D1-A726-1657A52A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9773"/>
            <a:ext cx="5689997" cy="58031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17232" y="230979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417" y="2194685"/>
            <a:ext cx="5392530" cy="30332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19607" y="1663509"/>
            <a:ext cx="40751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① </a:t>
            </a:r>
            <a:r>
              <a:rPr lang="ko-KR" altLang="en-US" sz="2400" dirty="0"/>
              <a:t>보스 포켓몬 등장 알림 창</a:t>
            </a:r>
            <a:endParaRPr lang="en-US" altLang="ko-KR" sz="2400" dirty="0"/>
          </a:p>
          <a:p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000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보스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E729DF2-0712-429D-98B6-934FCCF81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76" y="2343153"/>
            <a:ext cx="4297998" cy="2728585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D8252B1-63CB-4376-9BF4-AF1ADBBE2F36}"/>
              </a:ext>
            </a:extLst>
          </p:cNvPr>
          <p:cNvCxnSpPr>
            <a:cxnSpLocks/>
          </p:cNvCxnSpPr>
          <p:nvPr/>
        </p:nvCxnSpPr>
        <p:spPr>
          <a:xfrm>
            <a:off x="1499954" y="4757034"/>
            <a:ext cx="4081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F1D374-4BE6-4BE4-80E8-685BC543692B}"/>
              </a:ext>
            </a:extLst>
          </p:cNvPr>
          <p:cNvSpPr txBox="1"/>
          <p:nvPr/>
        </p:nvSpPr>
        <p:spPr>
          <a:xfrm>
            <a:off x="108226" y="454780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포켓몬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76788" y="38553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4900" y="975115"/>
            <a:ext cx="4382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② </a:t>
            </a:r>
            <a:r>
              <a:rPr lang="ko-KR" altLang="en-US" sz="2400" dirty="0" smtClean="0"/>
              <a:t>보스 포켓몬 정보 및 이미지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43" y="5315735"/>
            <a:ext cx="4152549" cy="11876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231" y="1671415"/>
            <a:ext cx="42957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센터 화면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5E6ED93-8EDF-41D7-AF71-6C0948127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17121"/>
            <a:ext cx="4743820" cy="483283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7800" y="416161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64308" y="19153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4318" y="3523688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59" y="3903587"/>
            <a:ext cx="3715066" cy="150339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042183" y="76922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959" y="5406986"/>
            <a:ext cx="3298624" cy="9294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1430" y="37755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959" y="908635"/>
            <a:ext cx="2942020" cy="3127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98902" y="6197098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959" y="6392091"/>
            <a:ext cx="2404102" cy="33756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528979" y="2716294"/>
            <a:ext cx="3438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smtClean="0"/>
              <a:t>포켓몬 센터 화면 전환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화면 구성 및 </a:t>
            </a:r>
            <a:r>
              <a:rPr lang="ko-KR" altLang="en-US" sz="2000" dirty="0" err="1" smtClean="0"/>
              <a:t>간호순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NPC</a:t>
            </a:r>
          </a:p>
          <a:p>
            <a:endParaRPr lang="en-US" altLang="ko-KR" sz="2000" dirty="0" smtClean="0"/>
          </a:p>
          <a:p>
            <a:r>
              <a:rPr lang="ko-KR" altLang="en-US" sz="2000" b="1" dirty="0" smtClean="0"/>
              <a:t>③</a:t>
            </a:r>
            <a:r>
              <a:rPr lang="ko-KR" altLang="en-US" sz="2000" dirty="0" smtClean="0"/>
              <a:t> 화면 전환 시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플레이어 초기 위치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1900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223683" y="0"/>
            <a:ext cx="5904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spc="-300" dirty="0" smtClean="0"/>
              <a:t>1). 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개요 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실태 조사</a:t>
            </a:r>
            <a:r>
              <a:rPr lang="en-US" altLang="ko-KR" sz="3200" b="1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endParaRPr lang="en-US" altLang="ko-KR" sz="3200" spc="-3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18932" y="6237072"/>
            <a:ext cx="2273068" cy="58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90675" y="847724"/>
            <a:ext cx="3067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1600" b="1" dirty="0" smtClean="0"/>
              <a:t>1. </a:t>
            </a:r>
            <a:r>
              <a:rPr lang="ko-KR" altLang="en-US" sz="1600" b="1" dirty="0" err="1" smtClean="0"/>
              <a:t>모바일게임</a:t>
            </a:r>
            <a:r>
              <a:rPr lang="ko-KR" altLang="en-US" sz="1600" b="1" dirty="0" smtClean="0"/>
              <a:t> 순위</a:t>
            </a:r>
            <a:endParaRPr lang="en-US" altLang="ko-KR" sz="1600" b="1" dirty="0" smtClean="0"/>
          </a:p>
          <a:p>
            <a:pPr marL="342900" indent="-342900" algn="ctr"/>
            <a:r>
              <a:rPr lang="en-US" altLang="ko-KR" sz="1600" b="1" dirty="0" smtClean="0"/>
              <a:t>(2014</a:t>
            </a:r>
            <a:r>
              <a:rPr lang="ko-KR" altLang="en-US" sz="1600" b="1" dirty="0" smtClean="0"/>
              <a:t>년 기준</a:t>
            </a:r>
            <a:r>
              <a:rPr lang="en-US" altLang="ko-KR" sz="1600" b="1" dirty="0" smtClean="0"/>
              <a:t>)</a:t>
            </a:r>
            <a:r>
              <a:rPr lang="ko-KR" altLang="en-US" sz="1600" b="1" dirty="0" smtClean="0"/>
              <a:t> </a:t>
            </a:r>
            <a:endParaRPr lang="ko-KR" alt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057650" y="314325"/>
            <a:ext cx="2390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/>
              <a:t>세븐나이츠</a:t>
            </a:r>
            <a:endParaRPr lang="ko-KR" altLang="en-US" sz="2800" b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0574" y="1419224"/>
            <a:ext cx="4867275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TextBox 27"/>
          <p:cNvSpPr txBox="1"/>
          <p:nvPr/>
        </p:nvSpPr>
        <p:spPr>
          <a:xfrm>
            <a:off x="8124825" y="8572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2. 2023</a:t>
            </a:r>
            <a:r>
              <a:rPr lang="ko-KR" altLang="en-US" b="1" dirty="0" smtClean="0"/>
              <a:t>년 기준 다운로드 횟수</a:t>
            </a:r>
            <a:endParaRPr lang="ko-KR" altLang="en-US" b="1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4688" y="1519238"/>
            <a:ext cx="4300537" cy="520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990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4766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센터 화면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D5D81DD-401C-43CA-BBB6-40ACC47DD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5"/>
            <a:ext cx="2631685" cy="29437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85632B8-A2BC-4AB3-9151-45255D62E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42" y="975115"/>
            <a:ext cx="2740355" cy="294374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F6C3B2-715D-4549-BCF3-279FEAFFB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06" y="4071820"/>
            <a:ext cx="3468377" cy="2637812"/>
          </a:xfrm>
          <a:prstGeom prst="rect">
            <a:avLst/>
          </a:prstGeom>
        </p:spPr>
      </p:pic>
      <p:sp>
        <p:nvSpPr>
          <p:cNvPr id="22" name="화살표: 위쪽 11">
            <a:extLst>
              <a:ext uri="{FF2B5EF4-FFF2-40B4-BE49-F238E27FC236}">
                <a16:creationId xmlns:a16="http://schemas.microsoft.com/office/drawing/2014/main" id="{FDA1AA17-D52A-40D5-A905-F35B2916491A}"/>
              </a:ext>
            </a:extLst>
          </p:cNvPr>
          <p:cNvSpPr/>
          <p:nvPr/>
        </p:nvSpPr>
        <p:spPr>
          <a:xfrm>
            <a:off x="1449509" y="2446985"/>
            <a:ext cx="391886" cy="11681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891284" y="202196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731456" y="49185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03" y="4093011"/>
            <a:ext cx="1083194" cy="14718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718" y="975115"/>
            <a:ext cx="3918246" cy="585502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28301" y="82215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214718" y="14842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69613" y="5364826"/>
            <a:ext cx="3208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err="1" smtClean="0"/>
              <a:t>간호순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NPC</a:t>
            </a:r>
            <a:r>
              <a:rPr lang="ko-KR" altLang="en-US" sz="2000" dirty="0" smtClean="0"/>
              <a:t>와 조우</a:t>
            </a:r>
            <a:endParaRPr lang="ko-KR" alt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8769613" y="5738796"/>
            <a:ext cx="2228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조우 시 나오는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포켓몬 치료 창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6691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924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포켓몬 치료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1EDF7FF1-EB1B-4EEF-AA68-496B0DECF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75116"/>
            <a:ext cx="2682475" cy="342606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D11FC0-E39E-42A0-AEB6-AD8D0DE8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79" y="975115"/>
            <a:ext cx="2682475" cy="3426063"/>
          </a:xfrm>
          <a:prstGeom prst="rect">
            <a:avLst/>
          </a:prstGeom>
        </p:spPr>
      </p:pic>
      <p:sp>
        <p:nvSpPr>
          <p:cNvPr id="37" name="화살표: 위쪽 13">
            <a:extLst>
              <a:ext uri="{FF2B5EF4-FFF2-40B4-BE49-F238E27FC236}">
                <a16:creationId xmlns:a16="http://schemas.microsoft.com/office/drawing/2014/main" id="{B16A0DA7-3FA0-4288-9546-248F137436D8}"/>
              </a:ext>
            </a:extLst>
          </p:cNvPr>
          <p:cNvSpPr/>
          <p:nvPr/>
        </p:nvSpPr>
        <p:spPr>
          <a:xfrm>
            <a:off x="1453941" y="2873829"/>
            <a:ext cx="341644" cy="189913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위쪽 18">
            <a:extLst>
              <a:ext uri="{FF2B5EF4-FFF2-40B4-BE49-F238E27FC236}">
                <a16:creationId xmlns:a16="http://schemas.microsoft.com/office/drawing/2014/main" id="{939E7017-14F9-46D6-B4E1-51ED18D73129}"/>
              </a:ext>
            </a:extLst>
          </p:cNvPr>
          <p:cNvSpPr/>
          <p:nvPr/>
        </p:nvSpPr>
        <p:spPr>
          <a:xfrm rot="5400000">
            <a:off x="3951714" y="2482160"/>
            <a:ext cx="341644" cy="26824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83001" y="2395758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44150" y="310583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0085" y="4840083"/>
            <a:ext cx="3208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① </a:t>
            </a:r>
            <a:r>
              <a:rPr lang="ko-KR" altLang="en-US" sz="2000" dirty="0" smtClean="0"/>
              <a:t>회복하기 버튼 눌러</a:t>
            </a:r>
            <a:endParaRPr lang="en-US" altLang="ko-KR" sz="2000" dirty="0" smtClean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smtClean="0"/>
              <a:t>포켓몬 체력 회복</a:t>
            </a:r>
            <a:endParaRPr lang="ko-KR" alt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6850085" y="5721800"/>
            <a:ext cx="2997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② </a:t>
            </a:r>
            <a:r>
              <a:rPr lang="ko-KR" altLang="en-US" sz="2000" dirty="0" smtClean="0"/>
              <a:t>회복된 포켓몬의 체력</a:t>
            </a:r>
            <a:endParaRPr lang="en-US" altLang="ko-KR" sz="2000" dirty="0" smtClean="0"/>
          </a:p>
          <a:p>
            <a:r>
              <a:rPr lang="en-US" altLang="ko-KR" sz="2000" dirty="0" smtClean="0"/>
              <a:t>    </a:t>
            </a:r>
            <a:r>
              <a:rPr lang="ko-KR" altLang="en-US" sz="2000" dirty="0" smtClean="0"/>
              <a:t>갱신해서 화면에 표시</a:t>
            </a: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03" y="980762"/>
            <a:ext cx="3004997" cy="39082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37351" y="85380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403" y="1734391"/>
            <a:ext cx="3883658" cy="274288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7851913" y="1371585"/>
            <a:ext cx="1441174" cy="41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50995" y="241974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6119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40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포켓몬과 배틀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3B0162-9560-4601-9DAB-E1A767D7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1022035"/>
            <a:ext cx="4019824" cy="27006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0B15989-4DE2-412A-96C9-BC9AFB71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" y="3842501"/>
            <a:ext cx="4019824" cy="25503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72AB34-6C90-42E2-B12B-12F25AFB2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231" y="2501771"/>
            <a:ext cx="3892932" cy="2441750"/>
          </a:xfrm>
          <a:prstGeom prst="rect">
            <a:avLst/>
          </a:prstGeom>
        </p:spPr>
      </p:pic>
      <p:sp>
        <p:nvSpPr>
          <p:cNvPr id="21" name="화살표: 왼쪽 6">
            <a:extLst>
              <a:ext uri="{FF2B5EF4-FFF2-40B4-BE49-F238E27FC236}">
                <a16:creationId xmlns:a16="http://schemas.microsoft.com/office/drawing/2014/main" id="{0D6C63BC-DF8E-4899-A890-6B6C3D188004}"/>
              </a:ext>
            </a:extLst>
          </p:cNvPr>
          <p:cNvSpPr/>
          <p:nvPr/>
        </p:nvSpPr>
        <p:spPr>
          <a:xfrm rot="19325902">
            <a:off x="816868" y="2101307"/>
            <a:ext cx="2911894" cy="52251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22351" y="519720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983307" y="227724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1494" y="2277244"/>
            <a:ext cx="340029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① 플레이어를 이동하여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보스 포켓몬과 조우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ko-KR" altLang="en-US" sz="2400" b="1" dirty="0" smtClean="0"/>
              <a:t>② 보스 포켓몬과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배틀 시작 창 구성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ko-KR" altLang="en-US" sz="2400" b="1" dirty="0" smtClean="0"/>
              <a:t>③ 배틀 구성</a:t>
            </a:r>
            <a:endParaRPr lang="ko-KR" alt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151070" y="3722646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94856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5040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포켓몬과 배틀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72" y="1055696"/>
            <a:ext cx="3253764" cy="55823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436" y="1403692"/>
            <a:ext cx="2908025" cy="11953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436" y="2832652"/>
            <a:ext cx="3406169" cy="3937345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4323522" y="2425148"/>
            <a:ext cx="427382" cy="52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325" y="108664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①</a:t>
            </a:r>
            <a:endParaRPr lang="ko-KR" altLang="en-US" sz="3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86325" y="391720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②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45674" y="2138694"/>
            <a:ext cx="52100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① 플레이어를 이동하여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보스 포켓몬과 조우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ko-KR" altLang="en-US" sz="2400" b="1" dirty="0" smtClean="0"/>
              <a:t>② 보스 포켓몬과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    배틀 시작 창 구성</a:t>
            </a:r>
            <a:endParaRPr lang="en-US" altLang="ko-KR" sz="2400" b="1" dirty="0" smtClean="0"/>
          </a:p>
          <a:p>
            <a:endParaRPr lang="en-US" altLang="ko-KR" sz="2400" b="1" dirty="0"/>
          </a:p>
          <a:p>
            <a:r>
              <a:rPr lang="ko-KR" altLang="en-US" sz="2400" b="1" dirty="0" smtClean="0"/>
              <a:t>③ 보스 포켓몬과의 </a:t>
            </a:r>
            <a:r>
              <a:rPr lang="ko-KR" altLang="en-US" sz="2400" b="1" dirty="0" err="1" smtClean="0"/>
              <a:t>배틀은</a:t>
            </a:r>
            <a:r>
              <a:rPr lang="ko-KR" altLang="en-US" sz="2400" b="1" dirty="0" smtClean="0"/>
              <a:t> 스레드로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진행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야생 포켓몬과의 </a:t>
            </a:r>
            <a:r>
              <a:rPr lang="ko-KR" altLang="en-US" sz="2400" b="1" dirty="0" err="1" smtClean="0"/>
              <a:t>배틀과</a:t>
            </a:r>
            <a:r>
              <a:rPr lang="ko-KR" altLang="en-US" sz="2400" b="1" dirty="0" smtClean="0"/>
              <a:t> 구성이</a:t>
            </a:r>
            <a:endParaRPr lang="en-US" altLang="ko-KR" sz="2400" b="1" dirty="0" smtClean="0"/>
          </a:p>
          <a:p>
            <a:r>
              <a:rPr lang="ko-KR" altLang="en-US" sz="2400" b="1" dirty="0" smtClean="0"/>
              <a:t>동일하여 후술 생략</a:t>
            </a:r>
            <a:r>
              <a:rPr lang="en-US" altLang="ko-KR" sz="2400" b="1" dirty="0" smtClean="0"/>
              <a:t>.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237674" y="2520711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/>
              <a:t>③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774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552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배틀 패배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E17D55-5845-4930-A052-4FBC207E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10" y="943127"/>
            <a:ext cx="5702420" cy="58033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40" y="975114"/>
            <a:ext cx="4858534" cy="570421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2007704" y="3697357"/>
            <a:ext cx="4621696" cy="224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666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소스 코드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보스 포켓몬과 배틀 승리 </a:t>
            </a:r>
            <a:r>
              <a:rPr lang="en-US" altLang="ko-KR" sz="3200" spc="-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=&gt;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클리어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F620EF-0342-4F72-9D8D-5AEA3C09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4" y="872789"/>
            <a:ext cx="5796822" cy="5873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40" y="975114"/>
            <a:ext cx="4858534" cy="570421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2017643" y="1532007"/>
            <a:ext cx="4711148" cy="2483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4244009" y="2375452"/>
            <a:ext cx="4552121" cy="170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5049078" y="3827222"/>
            <a:ext cx="4512365" cy="225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8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180975" y="1242695"/>
            <a:ext cx="5762625" cy="5205730"/>
            <a:chOff x="219075" y="1309370"/>
            <a:chExt cx="5762625" cy="520573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219075" y="1309370"/>
              <a:ext cx="5762625" cy="520573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515240" y="1415425"/>
              <a:ext cx="3199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플레이어에 자유로운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이동 기능 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1" y="648031"/>
            <a:ext cx="5724523" cy="5822618"/>
            <a:chOff x="599440" y="753854"/>
            <a:chExt cx="5344160" cy="498654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128446" y="753854"/>
              <a:ext cx="1867922" cy="44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턴 제 배틀 </a:t>
              </a:r>
              <a:endParaRPr lang="ko-KR" altLang="en-US" sz="2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33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5275" y="0"/>
            <a:ext cx="2962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분석</a:t>
            </a:r>
            <a:endParaRPr lang="ko-KR" altLang="en-US" sz="4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44522" y="0"/>
            <a:ext cx="227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포켓몬스터</a:t>
            </a:r>
            <a:endParaRPr lang="ko-KR" altLang="en-US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725" y="1352550"/>
            <a:ext cx="197334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모서리가 둥근 직사각형 16"/>
          <p:cNvSpPr/>
          <p:nvPr/>
        </p:nvSpPr>
        <p:spPr>
          <a:xfrm>
            <a:off x="1095375" y="1952625"/>
            <a:ext cx="342900" cy="40005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395538"/>
            <a:ext cx="2028825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638425" y="1990725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각종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NPC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와의 상호작용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기능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3700464"/>
            <a:ext cx="2162175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857500" y="2647950"/>
            <a:ext cx="26193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Ex1) </a:t>
            </a:r>
            <a:r>
              <a:rPr lang="ko-KR" altLang="en-US" dirty="0" err="1" smtClean="0">
                <a:solidFill>
                  <a:schemeClr val="bg1"/>
                </a:solidFill>
              </a:rPr>
              <a:t>포켓몬의</a:t>
            </a:r>
            <a:r>
              <a:rPr lang="ko-KR" altLang="en-US" dirty="0" smtClean="0">
                <a:solidFill>
                  <a:schemeClr val="bg1"/>
                </a:solidFill>
              </a:rPr>
              <a:t> 선택권을 지급 받음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Ex2) </a:t>
            </a:r>
            <a:r>
              <a:rPr lang="ko-KR" altLang="en-US" dirty="0" smtClean="0">
                <a:solidFill>
                  <a:schemeClr val="bg1"/>
                </a:solidFill>
              </a:rPr>
              <a:t>필요한 아이템 구매기능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Ex3) </a:t>
            </a:r>
            <a:r>
              <a:rPr lang="ko-KR" altLang="en-US" dirty="0" err="1" smtClean="0">
                <a:solidFill>
                  <a:schemeClr val="bg1"/>
                </a:solidFill>
              </a:rPr>
              <a:t>상처입은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포켓몬을</a:t>
            </a:r>
            <a:r>
              <a:rPr lang="ko-KR" altLang="en-US" dirty="0" smtClean="0">
                <a:solidFill>
                  <a:schemeClr val="bg1"/>
                </a:solidFill>
              </a:rPr>
              <a:t> 치료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0513" y="4924426"/>
            <a:ext cx="2314575" cy="132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8905875" y="1524000"/>
            <a:ext cx="240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배틀의</a:t>
            </a:r>
            <a:r>
              <a:rPr lang="ko-KR" altLang="en-US" dirty="0" smtClean="0">
                <a:solidFill>
                  <a:schemeClr val="bg1"/>
                </a:solidFill>
              </a:rPr>
              <a:t> 시작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가지 선택지중 선택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EX) </a:t>
            </a:r>
            <a:r>
              <a:rPr lang="ko-KR" altLang="en-US" dirty="0" err="1" smtClean="0">
                <a:solidFill>
                  <a:schemeClr val="bg1"/>
                </a:solidFill>
              </a:rPr>
              <a:t>싸운다를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선택시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3614" y="4762919"/>
            <a:ext cx="2449129" cy="144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76988" y="3086101"/>
            <a:ext cx="2519361" cy="164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1704975" y="733425"/>
            <a:ext cx="234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플레이어의 기능</a:t>
            </a:r>
            <a:endParaRPr lang="en-US" altLang="ko-KR" sz="2000" b="1" dirty="0" smtClean="0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5348" y="1523999"/>
            <a:ext cx="2536062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8930716" y="3016878"/>
            <a:ext cx="2352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포켓몬</a:t>
            </a:r>
            <a:r>
              <a:rPr lang="ko-KR" altLang="en-US" dirty="0" smtClean="0">
                <a:solidFill>
                  <a:schemeClr val="bg1"/>
                </a:solidFill>
              </a:rPr>
              <a:t> 마다 각기   다른 </a:t>
            </a:r>
            <a:r>
              <a:rPr lang="ko-KR" altLang="en-US" dirty="0" err="1" smtClean="0">
                <a:solidFill>
                  <a:schemeClr val="bg1"/>
                </a:solidFill>
              </a:rPr>
              <a:t>데미지와</a:t>
            </a:r>
            <a:r>
              <a:rPr lang="ko-KR" altLang="en-US" dirty="0" smtClean="0">
                <a:solidFill>
                  <a:schemeClr val="bg1"/>
                </a:solidFill>
              </a:rPr>
              <a:t> 다른 </a:t>
            </a:r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r>
              <a:rPr lang="ko-KR" altLang="en-US" dirty="0" smtClean="0">
                <a:solidFill>
                  <a:schemeClr val="bg1"/>
                </a:solidFill>
              </a:rPr>
              <a:t>가지의 기술을     선택 시 양쪽 턴 마다 돌아가며 선택한 기술을 실행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32985" y="4793063"/>
            <a:ext cx="2512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포켓몬의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HP</a:t>
            </a:r>
            <a:r>
              <a:rPr lang="ko-KR" altLang="en-US" dirty="0" smtClean="0">
                <a:solidFill>
                  <a:schemeClr val="bg1"/>
                </a:solidFill>
              </a:rPr>
              <a:t>가 </a:t>
            </a:r>
            <a:r>
              <a:rPr lang="en-US" altLang="ko-KR" dirty="0" smtClean="0">
                <a:solidFill>
                  <a:schemeClr val="bg1"/>
                </a:solidFill>
              </a:rPr>
              <a:t>0</a:t>
            </a:r>
            <a:r>
              <a:rPr lang="ko-KR" altLang="en-US" dirty="0" smtClean="0">
                <a:solidFill>
                  <a:schemeClr val="bg1"/>
                </a:solidFill>
              </a:rPr>
              <a:t>이 될시 보유한 다른 </a:t>
            </a:r>
            <a:r>
              <a:rPr lang="ko-KR" altLang="en-US" dirty="0" err="1" smtClean="0">
                <a:solidFill>
                  <a:schemeClr val="bg1"/>
                </a:solidFill>
              </a:rPr>
              <a:t>포켓몬으로</a:t>
            </a:r>
            <a:r>
              <a:rPr lang="ko-KR" altLang="en-US" dirty="0" smtClean="0">
                <a:solidFill>
                  <a:schemeClr val="bg1"/>
                </a:solidFill>
              </a:rPr>
              <a:t> 변경해서 배틀 가능 배틀할 </a:t>
            </a:r>
            <a:r>
              <a:rPr lang="ko-KR" altLang="en-US" dirty="0" err="1" smtClean="0">
                <a:solidFill>
                  <a:schemeClr val="bg1"/>
                </a:solidFill>
              </a:rPr>
              <a:t>포켓몬이</a:t>
            </a:r>
            <a:r>
              <a:rPr lang="ko-KR" altLang="en-US" dirty="0" smtClean="0">
                <a:solidFill>
                  <a:schemeClr val="bg1"/>
                </a:solidFill>
              </a:rPr>
              <a:t> 없으면 배틀 종료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50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180975" y="1242695"/>
            <a:ext cx="5762625" cy="5205730"/>
            <a:chOff x="219075" y="1309370"/>
            <a:chExt cx="5762625" cy="520573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219075" y="1309370"/>
              <a:ext cx="5762625" cy="520573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3413759" y="3662739"/>
              <a:ext cx="2270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5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장의 카드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영웅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)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을 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</a:rPr>
                <a:t>선택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19826" y="581356"/>
            <a:ext cx="5724523" cy="5822618"/>
            <a:chOff x="599440" y="753854"/>
            <a:chExt cx="5344160" cy="498654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128446" y="753854"/>
              <a:ext cx="1867922" cy="448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/>
                <a:t>턴 제 배틀 </a:t>
              </a:r>
              <a:endParaRPr lang="ko-KR" altLang="en-US" sz="2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335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5275" y="0"/>
            <a:ext cx="2962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smtClean="0"/>
              <a:t>분석</a:t>
            </a:r>
            <a:endParaRPr lang="ko-KR" altLang="en-US" sz="4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82098" y="0"/>
            <a:ext cx="227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/>
              <a:t>세븐나이츠</a:t>
            </a:r>
            <a:endParaRPr lang="ko-KR" alt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496050" y="1409700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Ex1)</a:t>
            </a:r>
            <a:r>
              <a:rPr lang="ko-KR" altLang="en-US" b="1" dirty="0" smtClean="0">
                <a:solidFill>
                  <a:schemeClr val="bg1"/>
                </a:solidFill>
              </a:rPr>
              <a:t>모험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04975" y="733425"/>
            <a:ext cx="234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/>
              <a:t>플레이어의 기능</a:t>
            </a:r>
            <a:endParaRPr lang="en-US" altLang="ko-KR" sz="20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0446" y="3474029"/>
            <a:ext cx="2945213" cy="128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직사각형 26"/>
          <p:cNvSpPr/>
          <p:nvPr/>
        </p:nvSpPr>
        <p:spPr>
          <a:xfrm>
            <a:off x="1394460" y="3629883"/>
            <a:ext cx="1950720" cy="1135464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567" y="1425608"/>
            <a:ext cx="2879993" cy="191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직사각형 27"/>
          <p:cNvSpPr/>
          <p:nvPr/>
        </p:nvSpPr>
        <p:spPr>
          <a:xfrm>
            <a:off x="584200" y="1625600"/>
            <a:ext cx="225425" cy="6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390900" y="1455420"/>
            <a:ext cx="2263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플레이어가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원하는 것을 선택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Ex1)</a:t>
            </a:r>
            <a:r>
              <a:rPr lang="ko-KR" altLang="en-US" dirty="0" smtClean="0">
                <a:solidFill>
                  <a:schemeClr val="bg1"/>
                </a:solidFill>
              </a:rPr>
              <a:t>모험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전투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Ex2) </a:t>
            </a:r>
            <a:r>
              <a:rPr lang="ko-KR" altLang="en-US" dirty="0" smtClean="0">
                <a:solidFill>
                  <a:schemeClr val="bg1"/>
                </a:solidFill>
              </a:rPr>
              <a:t>영웅 선택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Ex3) </a:t>
            </a:r>
            <a:r>
              <a:rPr lang="ko-KR" altLang="en-US" dirty="0" smtClean="0">
                <a:solidFill>
                  <a:schemeClr val="bg1"/>
                </a:solidFill>
              </a:rPr>
              <a:t>영웅 강화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586" y="4868489"/>
            <a:ext cx="2945213" cy="128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모서리가 둥근 직사각형 33"/>
          <p:cNvSpPr/>
          <p:nvPr/>
        </p:nvSpPr>
        <p:spPr>
          <a:xfrm>
            <a:off x="419100" y="4869180"/>
            <a:ext cx="922020" cy="12496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3547110" y="4352925"/>
            <a:ext cx="1943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최대 </a:t>
            </a:r>
            <a:r>
              <a:rPr lang="en-US" altLang="ko-KR" b="1" dirty="0" smtClean="0">
                <a:solidFill>
                  <a:schemeClr val="bg1"/>
                </a:solidFill>
              </a:rPr>
              <a:t>5</a:t>
            </a:r>
            <a:r>
              <a:rPr lang="ko-KR" altLang="en-US" b="1" dirty="0" smtClean="0">
                <a:solidFill>
                  <a:schemeClr val="bg1"/>
                </a:solidFill>
              </a:rPr>
              <a:t>장의 카드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영웅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선택 후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전략 진형 </a:t>
            </a:r>
            <a:r>
              <a:rPr lang="en-US" altLang="ko-KR" b="1" dirty="0" smtClean="0">
                <a:solidFill>
                  <a:schemeClr val="bg1"/>
                </a:solidFill>
              </a:rPr>
              <a:t>4</a:t>
            </a:r>
            <a:r>
              <a:rPr lang="ko-KR" altLang="en-US" b="1" dirty="0" smtClean="0">
                <a:solidFill>
                  <a:schemeClr val="bg1"/>
                </a:solidFill>
              </a:rPr>
              <a:t>가지 중</a:t>
            </a:r>
            <a:r>
              <a:rPr lang="en-US" altLang="ko-KR" b="1" dirty="0" smtClean="0">
                <a:solidFill>
                  <a:schemeClr val="bg1"/>
                </a:solidFill>
              </a:rPr>
              <a:t> 1</a:t>
            </a:r>
            <a:r>
              <a:rPr lang="ko-KR" altLang="en-US" b="1" dirty="0" smtClean="0">
                <a:solidFill>
                  <a:schemeClr val="bg1"/>
                </a:solidFill>
              </a:rPr>
              <a:t>가지 선택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모험</a:t>
            </a:r>
            <a:r>
              <a:rPr lang="en-US" altLang="ko-KR" b="1" dirty="0" smtClean="0">
                <a:solidFill>
                  <a:schemeClr val="bg1"/>
                </a:solidFill>
              </a:rPr>
              <a:t>,</a:t>
            </a:r>
            <a:r>
              <a:rPr lang="ko-KR" altLang="en-US" b="1" dirty="0" smtClean="0">
                <a:solidFill>
                  <a:schemeClr val="bg1"/>
                </a:solidFill>
              </a:rPr>
              <a:t>전투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시작 가능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4101" name="Picture 5" descr="미친새끼.jpg 세븐나이츠 결투장 역사에 대해 ARABOZA.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7950" y="3438525"/>
            <a:ext cx="2514600" cy="1010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36" name="직사각형 35"/>
          <p:cNvSpPr/>
          <p:nvPr/>
        </p:nvSpPr>
        <p:spPr>
          <a:xfrm>
            <a:off x="6861810" y="3467101"/>
            <a:ext cx="243840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98669" y="3476625"/>
            <a:ext cx="166687" cy="69056"/>
          </a:xfrm>
          <a:prstGeom prst="rect">
            <a:avLst/>
          </a:prstGeom>
          <a:solidFill>
            <a:schemeClr val="accent6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1289" y="1838325"/>
            <a:ext cx="2471736" cy="103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TextBox 38"/>
          <p:cNvSpPr txBox="1"/>
          <p:nvPr/>
        </p:nvSpPr>
        <p:spPr>
          <a:xfrm>
            <a:off x="6477000" y="2914649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Ex2) 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결투장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ko-KR" altLang="en-US" sz="1400" b="1" dirty="0" smtClean="0">
                <a:solidFill>
                  <a:schemeClr val="bg1"/>
                </a:solidFill>
              </a:rPr>
              <a:t>다른 유저와 배틀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3189" y="5029200"/>
            <a:ext cx="2528886" cy="1201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" name="TextBox 40"/>
          <p:cNvSpPr txBox="1"/>
          <p:nvPr/>
        </p:nvSpPr>
        <p:spPr>
          <a:xfrm>
            <a:off x="6429375" y="4429125"/>
            <a:ext cx="2066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Ex3)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레이드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</a:rPr>
              <a:t>보스 격파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72575" y="1562099"/>
            <a:ext cx="24288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r>
              <a:rPr lang="ko-KR" altLang="en-US" dirty="0" smtClean="0">
                <a:solidFill>
                  <a:schemeClr val="bg1"/>
                </a:solidFill>
              </a:rPr>
              <a:t>각 영웅마다 </a:t>
            </a:r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개</a:t>
            </a:r>
            <a:r>
              <a:rPr lang="en-US" altLang="ko-KR" dirty="0" smtClean="0">
                <a:solidFill>
                  <a:schemeClr val="bg1"/>
                </a:solidFill>
              </a:rPr>
              <a:t>~2</a:t>
            </a:r>
            <a:r>
              <a:rPr lang="ko-KR" altLang="en-US" dirty="0" smtClean="0">
                <a:solidFill>
                  <a:schemeClr val="bg1"/>
                </a:solidFill>
              </a:rPr>
              <a:t>개 보유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플레이어가 전략적으로 플레이어에게 유리한 </a:t>
            </a:r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선택 후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사용한 </a:t>
            </a:r>
            <a:r>
              <a:rPr lang="ko-KR" altLang="en-US" dirty="0" err="1" smtClean="0">
                <a:solidFill>
                  <a:schemeClr val="bg1"/>
                </a:solidFill>
              </a:rPr>
              <a:t>스킬을</a:t>
            </a:r>
            <a:r>
              <a:rPr lang="ko-KR" altLang="en-US" dirty="0" smtClean="0">
                <a:solidFill>
                  <a:schemeClr val="bg1"/>
                </a:solidFill>
              </a:rPr>
              <a:t> 지정된 시간 초 만큼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사용 불가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820025" y="2590800"/>
            <a:ext cx="1152525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8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2611</Words>
  <Application>Microsoft Office PowerPoint</Application>
  <PresentationFormat>와이드스크린</PresentationFormat>
  <Paragraphs>1112</Paragraphs>
  <Slides>75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2" baseType="lpstr">
      <vt:lpstr>-apple-system</vt:lpstr>
      <vt:lpstr>마루 부리 Beta</vt:lpstr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user</cp:lastModifiedBy>
  <cp:revision>484</cp:revision>
  <dcterms:created xsi:type="dcterms:W3CDTF">2020-11-18T01:48:02Z</dcterms:created>
  <dcterms:modified xsi:type="dcterms:W3CDTF">2022-03-15T00:47:36Z</dcterms:modified>
</cp:coreProperties>
</file>